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2" r:id="rId3"/>
    <p:sldMasterId id="2147483733" r:id="rId4"/>
    <p:sldMasterId id="2147483734" r:id="rId5"/>
    <p:sldMasterId id="2147483735" r:id="rId6"/>
    <p:sldMasterId id="2147483736" r:id="rId7"/>
    <p:sldMasterId id="2147483737" r:id="rId8"/>
    <p:sldMasterId id="214748373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Lst>
  <p:sldSz cy="6858000" cx="9144000"/>
  <p:notesSz cx="6858000" cy="9144000"/>
  <p:embeddedFontLst>
    <p:embeddedFont>
      <p:font typeface="Book Antiqua"/>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20" Type="http://schemas.openxmlformats.org/officeDocument/2006/relationships/slide" Target="slides/slide10.xml"/><Relationship Id="rId42" Type="http://schemas.openxmlformats.org/officeDocument/2006/relationships/slide" Target="slides/slide32.xml"/><Relationship Id="rId41" Type="http://schemas.openxmlformats.org/officeDocument/2006/relationships/slide" Target="slides/slide31.xml"/><Relationship Id="rId22" Type="http://schemas.openxmlformats.org/officeDocument/2006/relationships/slide" Target="slides/slide12.xml"/><Relationship Id="rId44" Type="http://schemas.openxmlformats.org/officeDocument/2006/relationships/font" Target="fonts/BookAntiqua-bold.fntdata"/><Relationship Id="rId21" Type="http://schemas.openxmlformats.org/officeDocument/2006/relationships/slide" Target="slides/slide11.xml"/><Relationship Id="rId43" Type="http://schemas.openxmlformats.org/officeDocument/2006/relationships/font" Target="fonts/BookAntiqua-regular.fntdata"/><Relationship Id="rId24" Type="http://schemas.openxmlformats.org/officeDocument/2006/relationships/slide" Target="slides/slide14.xml"/><Relationship Id="rId46" Type="http://schemas.openxmlformats.org/officeDocument/2006/relationships/font" Target="fonts/BookAntiqua-boldItalic.fntdata"/><Relationship Id="rId23" Type="http://schemas.openxmlformats.org/officeDocument/2006/relationships/slide" Target="slides/slide13.xml"/><Relationship Id="rId45" Type="http://schemas.openxmlformats.org/officeDocument/2006/relationships/font" Target="fonts/BookAntiqua-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19.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slide" Target="slides/slide23.xml"/><Relationship Id="rId10" Type="http://schemas.openxmlformats.org/officeDocument/2006/relationships/notesMaster" Target="notesMasters/notesMaster1.xml"/><Relationship Id="rId32" Type="http://schemas.openxmlformats.org/officeDocument/2006/relationships/slide" Target="slides/slide22.xml"/><Relationship Id="rId13" Type="http://schemas.openxmlformats.org/officeDocument/2006/relationships/slide" Target="slides/slide3.xml"/><Relationship Id="rId35" Type="http://schemas.openxmlformats.org/officeDocument/2006/relationships/slide" Target="slides/slide25.xml"/><Relationship Id="rId12" Type="http://schemas.openxmlformats.org/officeDocument/2006/relationships/slide" Target="slides/slide2.xml"/><Relationship Id="rId34" Type="http://schemas.openxmlformats.org/officeDocument/2006/relationships/slide" Target="slides/slide24.xml"/><Relationship Id="rId15" Type="http://schemas.openxmlformats.org/officeDocument/2006/relationships/slide" Target="slides/slide5.xml"/><Relationship Id="rId37" Type="http://schemas.openxmlformats.org/officeDocument/2006/relationships/slide" Target="slides/slide27.xml"/><Relationship Id="rId14" Type="http://schemas.openxmlformats.org/officeDocument/2006/relationships/slide" Target="slides/slide4.xml"/><Relationship Id="rId36" Type="http://schemas.openxmlformats.org/officeDocument/2006/relationships/slide" Target="slides/slide26.xml"/><Relationship Id="rId17" Type="http://schemas.openxmlformats.org/officeDocument/2006/relationships/slide" Target="slides/slide7.xml"/><Relationship Id="rId39" Type="http://schemas.openxmlformats.org/officeDocument/2006/relationships/slide" Target="slides/slide29.xml"/><Relationship Id="rId16" Type="http://schemas.openxmlformats.org/officeDocument/2006/relationships/slide" Target="slides/slide6.xml"/><Relationship Id="rId38" Type="http://schemas.openxmlformats.org/officeDocument/2006/relationships/slide" Target="slides/slide28.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e5eb17733_0_3:notes"/>
          <p:cNvSpPr/>
          <p:nvPr>
            <p:ph idx="2" type="sldImg"/>
          </p:nvPr>
        </p:nvSpPr>
        <p:spPr>
          <a:xfrm>
            <a:off x="1371600" y="764280"/>
            <a:ext cx="5028600" cy="37713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e5eb17733_0_3:notes"/>
          <p:cNvSpPr txBox="1"/>
          <p:nvPr>
            <p:ph idx="1" type="body"/>
          </p:nvPr>
        </p:nvSpPr>
        <p:spPr>
          <a:xfrm>
            <a:off x="777240" y="4777560"/>
            <a:ext cx="6217500" cy="452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2" name="Google Shape;402;g4e5eb17733_0_3:notes"/>
          <p:cNvSpPr txBox="1"/>
          <p:nvPr>
            <p:ph idx="12" type="sldNum"/>
          </p:nvPr>
        </p:nvSpPr>
        <p:spPr>
          <a:xfrm>
            <a:off x="4399200" y="9555480"/>
            <a:ext cx="3372900" cy="5025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13: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5" name="Google Shape;485;p13: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1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 name="Google Shape;494;p14: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15:notes"/>
          <p:cNvSpPr/>
          <p:nvPr>
            <p:ph idx="2" type="sldImg"/>
          </p:nvPr>
        </p:nvSpPr>
        <p:spPr>
          <a:xfrm>
            <a:off x="1143000" y="685800"/>
            <a:ext cx="457164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1" name="Google Shape;501;p1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02" name="Google Shape;502;p1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1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1" name="Google Shape;511;p16: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1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519" name="Google Shape;519;p17:notes"/>
          <p:cNvSpPr/>
          <p:nvPr>
            <p:ph idx="2" type="sldImg"/>
          </p:nvPr>
        </p:nvSpPr>
        <p:spPr>
          <a:xfrm>
            <a:off x="1146240" y="685800"/>
            <a:ext cx="4566960" cy="34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0" name="Google Shape;520;p1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1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528" name="Google Shape;528;p19:notes"/>
          <p:cNvSpPr/>
          <p:nvPr>
            <p:ph idx="2" type="sldImg"/>
          </p:nvPr>
        </p:nvSpPr>
        <p:spPr>
          <a:xfrm>
            <a:off x="1146240" y="685800"/>
            <a:ext cx="4566960" cy="34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9" name="Google Shape;529;p1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2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538" name="Google Shape;538;p20:notes"/>
          <p:cNvSpPr/>
          <p:nvPr>
            <p:ph idx="2" type="sldImg"/>
          </p:nvPr>
        </p:nvSpPr>
        <p:spPr>
          <a:xfrm>
            <a:off x="1146240" y="685800"/>
            <a:ext cx="4566960" cy="34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9" name="Google Shape;539;p2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21:notes"/>
          <p:cNvSpPr/>
          <p:nvPr>
            <p:ph idx="2" type="sldImg"/>
          </p:nvPr>
        </p:nvSpPr>
        <p:spPr>
          <a:xfrm>
            <a:off x="1143000" y="685800"/>
            <a:ext cx="457164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 name="Google Shape;547;p2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48" name="Google Shape;548;p2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2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6" name="Google Shape;556;p22: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27: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5" name="Google Shape;565;p27: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7" name="Google Shape;407;p1: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28: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3" name="Google Shape;573;p28: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2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
        <p:nvSpPr>
          <p:cNvPr id="581" name="Google Shape;581;p29:notes"/>
          <p:cNvSpPr/>
          <p:nvPr>
            <p:ph idx="2" type="sldImg"/>
          </p:nvPr>
        </p:nvSpPr>
        <p:spPr>
          <a:xfrm>
            <a:off x="1143000" y="685800"/>
            <a:ext cx="457164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2" name="Google Shape;582;p2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30:notes"/>
          <p:cNvSpPr/>
          <p:nvPr>
            <p:ph idx="2" type="sldImg"/>
          </p:nvPr>
        </p:nvSpPr>
        <p:spPr>
          <a:xfrm>
            <a:off x="1143000" y="685800"/>
            <a:ext cx="457164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2" name="Google Shape;592;p3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93" name="Google Shape;593;p3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3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2" name="Google Shape;602;p32: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3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
        <p:nvSpPr>
          <p:cNvPr id="613" name="Google Shape;613;p33:notes"/>
          <p:cNvSpPr/>
          <p:nvPr>
            <p:ph idx="2" type="sldImg"/>
          </p:nvPr>
        </p:nvSpPr>
        <p:spPr>
          <a:xfrm>
            <a:off x="1184400" y="696960"/>
            <a:ext cx="4642920" cy="34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4" name="Google Shape;614;p3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p34: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2" name="Google Shape;622;p34: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3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1" name="Google Shape;631;p35: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3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
        <p:nvSpPr>
          <p:cNvPr id="640" name="Google Shape;640;p37:notes"/>
          <p:cNvSpPr/>
          <p:nvPr>
            <p:ph idx="2" type="sldImg"/>
          </p:nvPr>
        </p:nvSpPr>
        <p:spPr>
          <a:xfrm>
            <a:off x="1184400" y="696960"/>
            <a:ext cx="4642920" cy="34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1" name="Google Shape;641;p3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4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
        <p:nvSpPr>
          <p:cNvPr id="651" name="Google Shape;651;p41:notes"/>
          <p:cNvSpPr/>
          <p:nvPr>
            <p:ph idx="2" type="sldImg"/>
          </p:nvPr>
        </p:nvSpPr>
        <p:spPr>
          <a:xfrm>
            <a:off x="1184400" y="696960"/>
            <a:ext cx="4642920" cy="34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2" name="Google Shape;652;p4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4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2" name="Google Shape;662;p42: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1" name="Google Shape;421;p2: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46: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1" name="Google Shape;671;p46: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4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
        <p:nvSpPr>
          <p:cNvPr id="680" name="Google Shape;680;p47:notes"/>
          <p:cNvSpPr/>
          <p:nvPr>
            <p:ph idx="2" type="sldImg"/>
          </p:nvPr>
        </p:nvSpPr>
        <p:spPr>
          <a:xfrm>
            <a:off x="1184400" y="696960"/>
            <a:ext cx="4642920" cy="34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1" name="Google Shape;681;p4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5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9" name="Google Shape;689;p51: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433" name="Google Shape;433;p4:notes"/>
          <p:cNvSpPr/>
          <p:nvPr>
            <p:ph idx="2" type="sldImg"/>
          </p:nvPr>
        </p:nvSpPr>
        <p:spPr>
          <a:xfrm>
            <a:off x="1184400" y="696960"/>
            <a:ext cx="4642920" cy="34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4" name="Google Shape;434;p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5: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2" name="Google Shape;442;p5: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450" name="Google Shape;450;p8:notes"/>
          <p:cNvSpPr/>
          <p:nvPr>
            <p:ph idx="2" type="sldImg"/>
          </p:nvPr>
        </p:nvSpPr>
        <p:spPr>
          <a:xfrm>
            <a:off x="1143000" y="685800"/>
            <a:ext cx="457164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1" name="Google Shape;451;p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10: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9" name="Google Shape;459;p10: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11: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8" name="Google Shape;468;p11: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12:notes"/>
          <p:cNvSpPr txBox="1"/>
          <p:nvPr>
            <p:ph idx="1" type="body"/>
          </p:nvPr>
        </p:nvSpPr>
        <p:spPr>
          <a:xfrm>
            <a:off x="777240" y="4777560"/>
            <a:ext cx="6217560" cy="452592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7" name="Google Shape;477;p12:notes"/>
          <p:cNvSpPr/>
          <p:nvPr>
            <p:ph idx="2" type="sldImg"/>
          </p:nvPr>
        </p:nvSpPr>
        <p:spPr>
          <a:xfrm>
            <a:off x="1371600" y="764280"/>
            <a:ext cx="5028480" cy="37713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6" name="Shape 46"/>
        <p:cNvGrpSpPr/>
        <p:nvPr/>
      </p:nvGrpSpPr>
      <p:grpSpPr>
        <a:xfrm>
          <a:off x="0" y="0"/>
          <a:ext cx="0" cy="0"/>
          <a:chOff x="0" y="0"/>
          <a:chExt cx="0" cy="0"/>
        </a:xfrm>
      </p:grpSpPr>
      <p:sp>
        <p:nvSpPr>
          <p:cNvPr id="47" name="Google Shape;47;p1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
          <p:cNvSpPr txBox="1"/>
          <p:nvPr>
            <p:ph idx="1" type="body"/>
          </p:nvPr>
        </p:nvSpPr>
        <p:spPr>
          <a:xfrm>
            <a:off x="699120" y="224820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1"/>
          <p:cNvSpPr txBox="1"/>
          <p:nvPr>
            <p:ph idx="2"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50" name="Shape 50"/>
        <p:cNvGrpSpPr/>
        <p:nvPr/>
      </p:nvGrpSpPr>
      <p:grpSpPr>
        <a:xfrm>
          <a:off x="0" y="0"/>
          <a:ext cx="0" cy="0"/>
          <a:chOff x="0" y="0"/>
          <a:chExt cx="0" cy="0"/>
        </a:xfrm>
      </p:grpSpPr>
      <p:sp>
        <p:nvSpPr>
          <p:cNvPr id="51" name="Google Shape;51;p1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2"/>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2"/>
          <p:cNvSpPr txBox="1"/>
          <p:nvPr>
            <p:ph idx="4"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6" name="Shape 56"/>
        <p:cNvGrpSpPr/>
        <p:nvPr/>
      </p:nvGrpSpPr>
      <p:grpSpPr>
        <a:xfrm>
          <a:off x="0" y="0"/>
          <a:ext cx="0" cy="0"/>
          <a:chOff x="0" y="0"/>
          <a:chExt cx="0" cy="0"/>
        </a:xfrm>
      </p:grpSpPr>
      <p:sp>
        <p:nvSpPr>
          <p:cNvPr id="57" name="Google Shape;57;p1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3"/>
          <p:cNvSpPr txBox="1"/>
          <p:nvPr>
            <p:ph idx="1" type="body"/>
          </p:nvPr>
        </p:nvSpPr>
        <p:spPr>
          <a:xfrm>
            <a:off x="69912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2" type="body"/>
          </p:nvPr>
        </p:nvSpPr>
        <p:spPr>
          <a:xfrm>
            <a:off x="3317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3" type="body"/>
          </p:nvPr>
        </p:nvSpPr>
        <p:spPr>
          <a:xfrm>
            <a:off x="5936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4" type="body"/>
          </p:nvPr>
        </p:nvSpPr>
        <p:spPr>
          <a:xfrm>
            <a:off x="69912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5" type="body"/>
          </p:nvPr>
        </p:nvSpPr>
        <p:spPr>
          <a:xfrm>
            <a:off x="3317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3"/>
          <p:cNvSpPr txBox="1"/>
          <p:nvPr>
            <p:ph idx="6" type="body"/>
          </p:nvPr>
        </p:nvSpPr>
        <p:spPr>
          <a:xfrm>
            <a:off x="5936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72" name="Shape 7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73" name="Shape 73"/>
        <p:cNvGrpSpPr/>
        <p:nvPr/>
      </p:nvGrpSpPr>
      <p:grpSpPr>
        <a:xfrm>
          <a:off x="0" y="0"/>
          <a:ext cx="0" cy="0"/>
          <a:chOff x="0" y="0"/>
          <a:chExt cx="0" cy="0"/>
        </a:xfrm>
      </p:grpSpPr>
      <p:sp>
        <p:nvSpPr>
          <p:cNvPr id="74" name="Google Shape;74;p1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
          <p:cNvSpPr txBox="1"/>
          <p:nvPr>
            <p:ph idx="1" type="subTitle"/>
          </p:nvPr>
        </p:nvSpPr>
        <p:spPr>
          <a:xfrm>
            <a:off x="699120" y="2248200"/>
            <a:ext cx="7745040" cy="3877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76" name="Shape 76"/>
        <p:cNvGrpSpPr/>
        <p:nvPr/>
      </p:nvGrpSpPr>
      <p:grpSpPr>
        <a:xfrm>
          <a:off x="0" y="0"/>
          <a:ext cx="0" cy="0"/>
          <a:chOff x="0" y="0"/>
          <a:chExt cx="0" cy="0"/>
        </a:xfrm>
      </p:grpSpPr>
      <p:sp>
        <p:nvSpPr>
          <p:cNvPr id="77" name="Google Shape;77;p17"/>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
          <p:cNvSpPr txBox="1"/>
          <p:nvPr>
            <p:ph idx="1" type="body"/>
          </p:nvPr>
        </p:nvSpPr>
        <p:spPr>
          <a:xfrm>
            <a:off x="699120" y="2248200"/>
            <a:ext cx="774504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79" name="Shape 79"/>
        <p:cNvGrpSpPr/>
        <p:nvPr/>
      </p:nvGrpSpPr>
      <p:grpSpPr>
        <a:xfrm>
          <a:off x="0" y="0"/>
          <a:ext cx="0" cy="0"/>
          <a:chOff x="0" y="0"/>
          <a:chExt cx="0" cy="0"/>
        </a:xfrm>
      </p:grpSpPr>
      <p:sp>
        <p:nvSpPr>
          <p:cNvPr id="80" name="Google Shape;80;p1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8"/>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18"/>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3" name="Shape 83"/>
        <p:cNvGrpSpPr/>
        <p:nvPr/>
      </p:nvGrpSpPr>
      <p:grpSpPr>
        <a:xfrm>
          <a:off x="0" y="0"/>
          <a:ext cx="0" cy="0"/>
          <a:chOff x="0" y="0"/>
          <a:chExt cx="0" cy="0"/>
        </a:xfrm>
      </p:grpSpPr>
      <p:sp>
        <p:nvSpPr>
          <p:cNvPr id="84" name="Google Shape;84;p1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85" name="Shape 85"/>
        <p:cNvGrpSpPr/>
        <p:nvPr/>
      </p:nvGrpSpPr>
      <p:grpSpPr>
        <a:xfrm>
          <a:off x="0" y="0"/>
          <a:ext cx="0" cy="0"/>
          <a:chOff x="0" y="0"/>
          <a:chExt cx="0" cy="0"/>
        </a:xfrm>
      </p:grpSpPr>
      <p:sp>
        <p:nvSpPr>
          <p:cNvPr id="86" name="Google Shape;86;p20"/>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87" name="Shape 87"/>
        <p:cNvGrpSpPr/>
        <p:nvPr/>
      </p:nvGrpSpPr>
      <p:grpSpPr>
        <a:xfrm>
          <a:off x="0" y="0"/>
          <a:ext cx="0" cy="0"/>
          <a:chOff x="0" y="0"/>
          <a:chExt cx="0" cy="0"/>
        </a:xfrm>
      </p:grpSpPr>
      <p:sp>
        <p:nvSpPr>
          <p:cNvPr id="88" name="Google Shape;88;p2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1"/>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21"/>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21"/>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subTitle"/>
          </p:nvPr>
        </p:nvSpPr>
        <p:spPr>
          <a:xfrm>
            <a:off x="699120" y="2248200"/>
            <a:ext cx="7745040" cy="3877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92" name="Shape 92"/>
        <p:cNvGrpSpPr/>
        <p:nvPr/>
      </p:nvGrpSpPr>
      <p:grpSpPr>
        <a:xfrm>
          <a:off x="0" y="0"/>
          <a:ext cx="0" cy="0"/>
          <a:chOff x="0" y="0"/>
          <a:chExt cx="0" cy="0"/>
        </a:xfrm>
      </p:grpSpPr>
      <p:sp>
        <p:nvSpPr>
          <p:cNvPr id="93" name="Google Shape;93;p2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2"/>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22"/>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2"/>
          <p:cNvSpPr txBox="1"/>
          <p:nvPr>
            <p:ph idx="3"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97" name="Shape 97"/>
        <p:cNvGrpSpPr/>
        <p:nvPr/>
      </p:nvGrpSpPr>
      <p:grpSpPr>
        <a:xfrm>
          <a:off x="0" y="0"/>
          <a:ext cx="0" cy="0"/>
          <a:chOff x="0" y="0"/>
          <a:chExt cx="0" cy="0"/>
        </a:xfrm>
      </p:grpSpPr>
      <p:sp>
        <p:nvSpPr>
          <p:cNvPr id="98" name="Google Shape;98;p2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3"/>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3"/>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3"/>
          <p:cNvSpPr txBox="1"/>
          <p:nvPr>
            <p:ph idx="3"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02" name="Shape 102"/>
        <p:cNvGrpSpPr/>
        <p:nvPr/>
      </p:nvGrpSpPr>
      <p:grpSpPr>
        <a:xfrm>
          <a:off x="0" y="0"/>
          <a:ext cx="0" cy="0"/>
          <a:chOff x="0" y="0"/>
          <a:chExt cx="0" cy="0"/>
        </a:xfrm>
      </p:grpSpPr>
      <p:sp>
        <p:nvSpPr>
          <p:cNvPr id="103" name="Google Shape;103;p2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4"/>
          <p:cNvSpPr txBox="1"/>
          <p:nvPr>
            <p:ph idx="1" type="body"/>
          </p:nvPr>
        </p:nvSpPr>
        <p:spPr>
          <a:xfrm>
            <a:off x="699120" y="224820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4"/>
          <p:cNvSpPr txBox="1"/>
          <p:nvPr>
            <p:ph idx="2"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06" name="Shape 106"/>
        <p:cNvGrpSpPr/>
        <p:nvPr/>
      </p:nvGrpSpPr>
      <p:grpSpPr>
        <a:xfrm>
          <a:off x="0" y="0"/>
          <a:ext cx="0" cy="0"/>
          <a:chOff x="0" y="0"/>
          <a:chExt cx="0" cy="0"/>
        </a:xfrm>
      </p:grpSpPr>
      <p:sp>
        <p:nvSpPr>
          <p:cNvPr id="107" name="Google Shape;107;p2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5"/>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5"/>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5"/>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5"/>
          <p:cNvSpPr txBox="1"/>
          <p:nvPr>
            <p:ph idx="4"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12" name="Shape 112"/>
        <p:cNvGrpSpPr/>
        <p:nvPr/>
      </p:nvGrpSpPr>
      <p:grpSpPr>
        <a:xfrm>
          <a:off x="0" y="0"/>
          <a:ext cx="0" cy="0"/>
          <a:chOff x="0" y="0"/>
          <a:chExt cx="0" cy="0"/>
        </a:xfrm>
      </p:grpSpPr>
      <p:sp>
        <p:nvSpPr>
          <p:cNvPr id="113" name="Google Shape;113;p2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6"/>
          <p:cNvSpPr txBox="1"/>
          <p:nvPr>
            <p:ph idx="1" type="body"/>
          </p:nvPr>
        </p:nvSpPr>
        <p:spPr>
          <a:xfrm>
            <a:off x="69912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6"/>
          <p:cNvSpPr txBox="1"/>
          <p:nvPr>
            <p:ph idx="2" type="body"/>
          </p:nvPr>
        </p:nvSpPr>
        <p:spPr>
          <a:xfrm>
            <a:off x="3317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6"/>
          <p:cNvSpPr txBox="1"/>
          <p:nvPr>
            <p:ph idx="3" type="body"/>
          </p:nvPr>
        </p:nvSpPr>
        <p:spPr>
          <a:xfrm>
            <a:off x="5936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26"/>
          <p:cNvSpPr txBox="1"/>
          <p:nvPr>
            <p:ph idx="4" type="body"/>
          </p:nvPr>
        </p:nvSpPr>
        <p:spPr>
          <a:xfrm>
            <a:off x="69912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26"/>
          <p:cNvSpPr txBox="1"/>
          <p:nvPr>
            <p:ph idx="5" type="body"/>
          </p:nvPr>
        </p:nvSpPr>
        <p:spPr>
          <a:xfrm>
            <a:off x="3317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26"/>
          <p:cNvSpPr txBox="1"/>
          <p:nvPr>
            <p:ph idx="6" type="body"/>
          </p:nvPr>
        </p:nvSpPr>
        <p:spPr>
          <a:xfrm>
            <a:off x="5936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29" name="Shape 129"/>
        <p:cNvGrpSpPr/>
        <p:nvPr/>
      </p:nvGrpSpPr>
      <p:grpSpPr>
        <a:xfrm>
          <a:off x="0" y="0"/>
          <a:ext cx="0" cy="0"/>
          <a:chOff x="0" y="0"/>
          <a:chExt cx="0" cy="0"/>
        </a:xfrm>
      </p:grpSpPr>
      <p:sp>
        <p:nvSpPr>
          <p:cNvPr id="130" name="Google Shape;130;p2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9"/>
          <p:cNvSpPr txBox="1"/>
          <p:nvPr>
            <p:ph idx="1" type="subTitle"/>
          </p:nvPr>
        </p:nvSpPr>
        <p:spPr>
          <a:xfrm>
            <a:off x="699120" y="2248200"/>
            <a:ext cx="7745040" cy="3877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32" name="Shape 132"/>
        <p:cNvGrpSpPr/>
        <p:nvPr/>
      </p:nvGrpSpPr>
      <p:grpSpPr>
        <a:xfrm>
          <a:off x="0" y="0"/>
          <a:ext cx="0" cy="0"/>
          <a:chOff x="0" y="0"/>
          <a:chExt cx="0" cy="0"/>
        </a:xfrm>
      </p:grpSpPr>
      <p:sp>
        <p:nvSpPr>
          <p:cNvPr id="133" name="Google Shape;133;p30"/>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0"/>
          <p:cNvSpPr txBox="1"/>
          <p:nvPr>
            <p:ph idx="1" type="body"/>
          </p:nvPr>
        </p:nvSpPr>
        <p:spPr>
          <a:xfrm>
            <a:off x="699120" y="2248200"/>
            <a:ext cx="774504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35" name="Shape 135"/>
        <p:cNvGrpSpPr/>
        <p:nvPr/>
      </p:nvGrpSpPr>
      <p:grpSpPr>
        <a:xfrm>
          <a:off x="0" y="0"/>
          <a:ext cx="0" cy="0"/>
          <a:chOff x="0" y="0"/>
          <a:chExt cx="0" cy="0"/>
        </a:xfrm>
      </p:grpSpPr>
      <p:sp>
        <p:nvSpPr>
          <p:cNvPr id="136" name="Google Shape;136;p3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1"/>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31"/>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9" name="Shape 139"/>
        <p:cNvGrpSpPr/>
        <p:nvPr/>
      </p:nvGrpSpPr>
      <p:grpSpPr>
        <a:xfrm>
          <a:off x="0" y="0"/>
          <a:ext cx="0" cy="0"/>
          <a:chOff x="0" y="0"/>
          <a:chExt cx="0" cy="0"/>
        </a:xfrm>
      </p:grpSpPr>
      <p:sp>
        <p:nvSpPr>
          <p:cNvPr id="140" name="Google Shape;140;p3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0" name="Shape 20"/>
        <p:cNvGrpSpPr/>
        <p:nvPr/>
      </p:nvGrpSpPr>
      <p:grpSpPr>
        <a:xfrm>
          <a:off x="0" y="0"/>
          <a:ext cx="0" cy="0"/>
          <a:chOff x="0" y="0"/>
          <a:chExt cx="0" cy="0"/>
        </a:xfrm>
      </p:grpSpPr>
      <p:sp>
        <p:nvSpPr>
          <p:cNvPr id="21" name="Google Shape;21;p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 type="body"/>
          </p:nvPr>
        </p:nvSpPr>
        <p:spPr>
          <a:xfrm>
            <a:off x="699120" y="2248200"/>
            <a:ext cx="774504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41" name="Shape 141"/>
        <p:cNvGrpSpPr/>
        <p:nvPr/>
      </p:nvGrpSpPr>
      <p:grpSpPr>
        <a:xfrm>
          <a:off x="0" y="0"/>
          <a:ext cx="0" cy="0"/>
          <a:chOff x="0" y="0"/>
          <a:chExt cx="0" cy="0"/>
        </a:xfrm>
      </p:grpSpPr>
      <p:sp>
        <p:nvSpPr>
          <p:cNvPr id="142" name="Google Shape;142;p33"/>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43" name="Shape 143"/>
        <p:cNvGrpSpPr/>
        <p:nvPr/>
      </p:nvGrpSpPr>
      <p:grpSpPr>
        <a:xfrm>
          <a:off x="0" y="0"/>
          <a:ext cx="0" cy="0"/>
          <a:chOff x="0" y="0"/>
          <a:chExt cx="0" cy="0"/>
        </a:xfrm>
      </p:grpSpPr>
      <p:sp>
        <p:nvSpPr>
          <p:cNvPr id="144" name="Google Shape;144;p3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4"/>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34"/>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34"/>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48" name="Shape 148"/>
        <p:cNvGrpSpPr/>
        <p:nvPr/>
      </p:nvGrpSpPr>
      <p:grpSpPr>
        <a:xfrm>
          <a:off x="0" y="0"/>
          <a:ext cx="0" cy="0"/>
          <a:chOff x="0" y="0"/>
          <a:chExt cx="0" cy="0"/>
        </a:xfrm>
      </p:grpSpPr>
      <p:sp>
        <p:nvSpPr>
          <p:cNvPr id="149" name="Google Shape;149;p3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5"/>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35"/>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5"/>
          <p:cNvSpPr txBox="1"/>
          <p:nvPr>
            <p:ph idx="3"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53" name="Shape 153"/>
        <p:cNvGrpSpPr/>
        <p:nvPr/>
      </p:nvGrpSpPr>
      <p:grpSpPr>
        <a:xfrm>
          <a:off x="0" y="0"/>
          <a:ext cx="0" cy="0"/>
          <a:chOff x="0" y="0"/>
          <a:chExt cx="0" cy="0"/>
        </a:xfrm>
      </p:grpSpPr>
      <p:sp>
        <p:nvSpPr>
          <p:cNvPr id="154" name="Google Shape;154;p3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6"/>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6"/>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36"/>
          <p:cNvSpPr txBox="1"/>
          <p:nvPr>
            <p:ph idx="3"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58" name="Shape 158"/>
        <p:cNvGrpSpPr/>
        <p:nvPr/>
      </p:nvGrpSpPr>
      <p:grpSpPr>
        <a:xfrm>
          <a:off x="0" y="0"/>
          <a:ext cx="0" cy="0"/>
          <a:chOff x="0" y="0"/>
          <a:chExt cx="0" cy="0"/>
        </a:xfrm>
      </p:grpSpPr>
      <p:sp>
        <p:nvSpPr>
          <p:cNvPr id="159" name="Google Shape;159;p37"/>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7"/>
          <p:cNvSpPr txBox="1"/>
          <p:nvPr>
            <p:ph idx="1" type="body"/>
          </p:nvPr>
        </p:nvSpPr>
        <p:spPr>
          <a:xfrm>
            <a:off x="699120" y="224820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37"/>
          <p:cNvSpPr txBox="1"/>
          <p:nvPr>
            <p:ph idx="2"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62" name="Shape 162"/>
        <p:cNvGrpSpPr/>
        <p:nvPr/>
      </p:nvGrpSpPr>
      <p:grpSpPr>
        <a:xfrm>
          <a:off x="0" y="0"/>
          <a:ext cx="0" cy="0"/>
          <a:chOff x="0" y="0"/>
          <a:chExt cx="0" cy="0"/>
        </a:xfrm>
      </p:grpSpPr>
      <p:sp>
        <p:nvSpPr>
          <p:cNvPr id="163" name="Google Shape;163;p3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38"/>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38"/>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38"/>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7" name="Google Shape;167;p38"/>
          <p:cNvSpPr txBox="1"/>
          <p:nvPr>
            <p:ph idx="4"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68" name="Shape 168"/>
        <p:cNvGrpSpPr/>
        <p:nvPr/>
      </p:nvGrpSpPr>
      <p:grpSpPr>
        <a:xfrm>
          <a:off x="0" y="0"/>
          <a:ext cx="0" cy="0"/>
          <a:chOff x="0" y="0"/>
          <a:chExt cx="0" cy="0"/>
        </a:xfrm>
      </p:grpSpPr>
      <p:sp>
        <p:nvSpPr>
          <p:cNvPr id="169" name="Google Shape;169;p3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9"/>
          <p:cNvSpPr txBox="1"/>
          <p:nvPr>
            <p:ph idx="1" type="body"/>
          </p:nvPr>
        </p:nvSpPr>
        <p:spPr>
          <a:xfrm>
            <a:off x="69912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1" name="Google Shape;171;p39"/>
          <p:cNvSpPr txBox="1"/>
          <p:nvPr>
            <p:ph idx="2" type="body"/>
          </p:nvPr>
        </p:nvSpPr>
        <p:spPr>
          <a:xfrm>
            <a:off x="3317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2" name="Google Shape;172;p39"/>
          <p:cNvSpPr txBox="1"/>
          <p:nvPr>
            <p:ph idx="3" type="body"/>
          </p:nvPr>
        </p:nvSpPr>
        <p:spPr>
          <a:xfrm>
            <a:off x="5936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3" name="Google Shape;173;p39"/>
          <p:cNvSpPr txBox="1"/>
          <p:nvPr>
            <p:ph idx="4" type="body"/>
          </p:nvPr>
        </p:nvSpPr>
        <p:spPr>
          <a:xfrm>
            <a:off x="69912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4" name="Google Shape;174;p39"/>
          <p:cNvSpPr txBox="1"/>
          <p:nvPr>
            <p:ph idx="5" type="body"/>
          </p:nvPr>
        </p:nvSpPr>
        <p:spPr>
          <a:xfrm>
            <a:off x="3317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5" name="Google Shape;175;p39"/>
          <p:cNvSpPr txBox="1"/>
          <p:nvPr>
            <p:ph idx="6" type="body"/>
          </p:nvPr>
        </p:nvSpPr>
        <p:spPr>
          <a:xfrm>
            <a:off x="5936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84" name="Shape 184"/>
        <p:cNvGrpSpPr/>
        <p:nvPr/>
      </p:nvGrpSpPr>
      <p:grpSpPr>
        <a:xfrm>
          <a:off x="0" y="0"/>
          <a:ext cx="0" cy="0"/>
          <a:chOff x="0" y="0"/>
          <a:chExt cx="0" cy="0"/>
        </a:xfrm>
      </p:grpSpPr>
      <p:sp>
        <p:nvSpPr>
          <p:cNvPr id="185" name="Google Shape;185;p4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41"/>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7" name="Google Shape;187;p41"/>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89" name="Shape 189"/>
        <p:cNvGrpSpPr/>
        <p:nvPr/>
      </p:nvGrpSpPr>
      <p:grpSpPr>
        <a:xfrm>
          <a:off x="0" y="0"/>
          <a:ext cx="0" cy="0"/>
          <a:chOff x="0" y="0"/>
          <a:chExt cx="0" cy="0"/>
        </a:xfrm>
      </p:grpSpPr>
      <p:sp>
        <p:nvSpPr>
          <p:cNvPr id="190" name="Google Shape;190;p4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43"/>
          <p:cNvSpPr txBox="1"/>
          <p:nvPr>
            <p:ph idx="1" type="subTitle"/>
          </p:nvPr>
        </p:nvSpPr>
        <p:spPr>
          <a:xfrm>
            <a:off x="699120" y="2248200"/>
            <a:ext cx="7745040" cy="3877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3" name="Shape 23"/>
        <p:cNvGrpSpPr/>
        <p:nvPr/>
      </p:nvGrpSpPr>
      <p:grpSpPr>
        <a:xfrm>
          <a:off x="0" y="0"/>
          <a:ext cx="0" cy="0"/>
          <a:chOff x="0" y="0"/>
          <a:chExt cx="0" cy="0"/>
        </a:xfrm>
      </p:grpSpPr>
      <p:sp>
        <p:nvSpPr>
          <p:cNvPr id="24" name="Google Shape;24;p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5"/>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92" name="Shape 192"/>
        <p:cNvGrpSpPr/>
        <p:nvPr/>
      </p:nvGrpSpPr>
      <p:grpSpPr>
        <a:xfrm>
          <a:off x="0" y="0"/>
          <a:ext cx="0" cy="0"/>
          <a:chOff x="0" y="0"/>
          <a:chExt cx="0" cy="0"/>
        </a:xfrm>
      </p:grpSpPr>
      <p:sp>
        <p:nvSpPr>
          <p:cNvPr id="193" name="Google Shape;193;p4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4"/>
          <p:cNvSpPr txBox="1"/>
          <p:nvPr>
            <p:ph idx="1" type="body"/>
          </p:nvPr>
        </p:nvSpPr>
        <p:spPr>
          <a:xfrm>
            <a:off x="699120" y="2248200"/>
            <a:ext cx="774504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5" name="Shape 195"/>
        <p:cNvGrpSpPr/>
        <p:nvPr/>
      </p:nvGrpSpPr>
      <p:grpSpPr>
        <a:xfrm>
          <a:off x="0" y="0"/>
          <a:ext cx="0" cy="0"/>
          <a:chOff x="0" y="0"/>
          <a:chExt cx="0" cy="0"/>
        </a:xfrm>
      </p:grpSpPr>
      <p:sp>
        <p:nvSpPr>
          <p:cNvPr id="196" name="Google Shape;196;p4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97" name="Shape 197"/>
        <p:cNvGrpSpPr/>
        <p:nvPr/>
      </p:nvGrpSpPr>
      <p:grpSpPr>
        <a:xfrm>
          <a:off x="0" y="0"/>
          <a:ext cx="0" cy="0"/>
          <a:chOff x="0" y="0"/>
          <a:chExt cx="0" cy="0"/>
        </a:xfrm>
      </p:grpSpPr>
      <p:sp>
        <p:nvSpPr>
          <p:cNvPr id="198" name="Google Shape;198;p46"/>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99" name="Shape 199"/>
        <p:cNvGrpSpPr/>
        <p:nvPr/>
      </p:nvGrpSpPr>
      <p:grpSpPr>
        <a:xfrm>
          <a:off x="0" y="0"/>
          <a:ext cx="0" cy="0"/>
          <a:chOff x="0" y="0"/>
          <a:chExt cx="0" cy="0"/>
        </a:xfrm>
      </p:grpSpPr>
      <p:sp>
        <p:nvSpPr>
          <p:cNvPr id="200" name="Google Shape;200;p47"/>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47"/>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2" name="Google Shape;202;p47"/>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3" name="Google Shape;203;p47"/>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04" name="Shape 204"/>
        <p:cNvGrpSpPr/>
        <p:nvPr/>
      </p:nvGrpSpPr>
      <p:grpSpPr>
        <a:xfrm>
          <a:off x="0" y="0"/>
          <a:ext cx="0" cy="0"/>
          <a:chOff x="0" y="0"/>
          <a:chExt cx="0" cy="0"/>
        </a:xfrm>
      </p:grpSpPr>
      <p:sp>
        <p:nvSpPr>
          <p:cNvPr id="205" name="Google Shape;205;p4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48"/>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7" name="Google Shape;207;p48"/>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48"/>
          <p:cNvSpPr txBox="1"/>
          <p:nvPr>
            <p:ph idx="3"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209" name="Shape 209"/>
        <p:cNvGrpSpPr/>
        <p:nvPr/>
      </p:nvGrpSpPr>
      <p:grpSpPr>
        <a:xfrm>
          <a:off x="0" y="0"/>
          <a:ext cx="0" cy="0"/>
          <a:chOff x="0" y="0"/>
          <a:chExt cx="0" cy="0"/>
        </a:xfrm>
      </p:grpSpPr>
      <p:sp>
        <p:nvSpPr>
          <p:cNvPr id="210" name="Google Shape;210;p4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49"/>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2" name="Google Shape;212;p49"/>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3" name="Google Shape;213;p49"/>
          <p:cNvSpPr txBox="1"/>
          <p:nvPr>
            <p:ph idx="3"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214" name="Shape 214"/>
        <p:cNvGrpSpPr/>
        <p:nvPr/>
      </p:nvGrpSpPr>
      <p:grpSpPr>
        <a:xfrm>
          <a:off x="0" y="0"/>
          <a:ext cx="0" cy="0"/>
          <a:chOff x="0" y="0"/>
          <a:chExt cx="0" cy="0"/>
        </a:xfrm>
      </p:grpSpPr>
      <p:sp>
        <p:nvSpPr>
          <p:cNvPr id="215" name="Google Shape;215;p50"/>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50"/>
          <p:cNvSpPr txBox="1"/>
          <p:nvPr>
            <p:ph idx="1" type="body"/>
          </p:nvPr>
        </p:nvSpPr>
        <p:spPr>
          <a:xfrm>
            <a:off x="699120" y="224820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7" name="Google Shape;217;p50"/>
          <p:cNvSpPr txBox="1"/>
          <p:nvPr>
            <p:ph idx="2"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218" name="Shape 218"/>
        <p:cNvGrpSpPr/>
        <p:nvPr/>
      </p:nvGrpSpPr>
      <p:grpSpPr>
        <a:xfrm>
          <a:off x="0" y="0"/>
          <a:ext cx="0" cy="0"/>
          <a:chOff x="0" y="0"/>
          <a:chExt cx="0" cy="0"/>
        </a:xfrm>
      </p:grpSpPr>
      <p:sp>
        <p:nvSpPr>
          <p:cNvPr id="219" name="Google Shape;219;p5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51"/>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1" name="Google Shape;221;p51"/>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51"/>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51"/>
          <p:cNvSpPr txBox="1"/>
          <p:nvPr>
            <p:ph idx="4"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24" name="Shape 224"/>
        <p:cNvGrpSpPr/>
        <p:nvPr/>
      </p:nvGrpSpPr>
      <p:grpSpPr>
        <a:xfrm>
          <a:off x="0" y="0"/>
          <a:ext cx="0" cy="0"/>
          <a:chOff x="0" y="0"/>
          <a:chExt cx="0" cy="0"/>
        </a:xfrm>
      </p:grpSpPr>
      <p:sp>
        <p:nvSpPr>
          <p:cNvPr id="225" name="Google Shape;225;p5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52"/>
          <p:cNvSpPr txBox="1"/>
          <p:nvPr>
            <p:ph idx="1" type="body"/>
          </p:nvPr>
        </p:nvSpPr>
        <p:spPr>
          <a:xfrm>
            <a:off x="69912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7" name="Google Shape;227;p52"/>
          <p:cNvSpPr txBox="1"/>
          <p:nvPr>
            <p:ph idx="2" type="body"/>
          </p:nvPr>
        </p:nvSpPr>
        <p:spPr>
          <a:xfrm>
            <a:off x="3317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8" name="Google Shape;228;p52"/>
          <p:cNvSpPr txBox="1"/>
          <p:nvPr>
            <p:ph idx="3" type="body"/>
          </p:nvPr>
        </p:nvSpPr>
        <p:spPr>
          <a:xfrm>
            <a:off x="5936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52"/>
          <p:cNvSpPr txBox="1"/>
          <p:nvPr>
            <p:ph idx="4" type="body"/>
          </p:nvPr>
        </p:nvSpPr>
        <p:spPr>
          <a:xfrm>
            <a:off x="69912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52"/>
          <p:cNvSpPr txBox="1"/>
          <p:nvPr>
            <p:ph idx="5" type="body"/>
          </p:nvPr>
        </p:nvSpPr>
        <p:spPr>
          <a:xfrm>
            <a:off x="3317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52"/>
          <p:cNvSpPr txBox="1"/>
          <p:nvPr>
            <p:ph idx="6" type="body"/>
          </p:nvPr>
        </p:nvSpPr>
        <p:spPr>
          <a:xfrm>
            <a:off x="5936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240" name="Shape 2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241" name="Shape 241"/>
        <p:cNvGrpSpPr/>
        <p:nvPr/>
      </p:nvGrpSpPr>
      <p:grpSpPr>
        <a:xfrm>
          <a:off x="0" y="0"/>
          <a:ext cx="0" cy="0"/>
          <a:chOff x="0" y="0"/>
          <a:chExt cx="0" cy="0"/>
        </a:xfrm>
      </p:grpSpPr>
      <p:sp>
        <p:nvSpPr>
          <p:cNvPr id="242" name="Google Shape;242;p5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55"/>
          <p:cNvSpPr txBox="1"/>
          <p:nvPr>
            <p:ph idx="1" type="subTitle"/>
          </p:nvPr>
        </p:nvSpPr>
        <p:spPr>
          <a:xfrm>
            <a:off x="699120" y="2248200"/>
            <a:ext cx="7745040" cy="3877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44" name="Shape 244"/>
        <p:cNvGrpSpPr/>
        <p:nvPr/>
      </p:nvGrpSpPr>
      <p:grpSpPr>
        <a:xfrm>
          <a:off x="0" y="0"/>
          <a:ext cx="0" cy="0"/>
          <a:chOff x="0" y="0"/>
          <a:chExt cx="0" cy="0"/>
        </a:xfrm>
      </p:grpSpPr>
      <p:sp>
        <p:nvSpPr>
          <p:cNvPr id="245" name="Google Shape;245;p5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56"/>
          <p:cNvSpPr txBox="1"/>
          <p:nvPr>
            <p:ph idx="1" type="body"/>
          </p:nvPr>
        </p:nvSpPr>
        <p:spPr>
          <a:xfrm>
            <a:off x="699120" y="2248200"/>
            <a:ext cx="774504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47" name="Shape 247"/>
        <p:cNvGrpSpPr/>
        <p:nvPr/>
      </p:nvGrpSpPr>
      <p:grpSpPr>
        <a:xfrm>
          <a:off x="0" y="0"/>
          <a:ext cx="0" cy="0"/>
          <a:chOff x="0" y="0"/>
          <a:chExt cx="0" cy="0"/>
        </a:xfrm>
      </p:grpSpPr>
      <p:sp>
        <p:nvSpPr>
          <p:cNvPr id="248" name="Google Shape;248;p57"/>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57"/>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0" name="Google Shape;250;p57"/>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1" name="Shape 251"/>
        <p:cNvGrpSpPr/>
        <p:nvPr/>
      </p:nvGrpSpPr>
      <p:grpSpPr>
        <a:xfrm>
          <a:off x="0" y="0"/>
          <a:ext cx="0" cy="0"/>
          <a:chOff x="0" y="0"/>
          <a:chExt cx="0" cy="0"/>
        </a:xfrm>
      </p:grpSpPr>
      <p:sp>
        <p:nvSpPr>
          <p:cNvPr id="252" name="Google Shape;252;p5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53" name="Shape 253"/>
        <p:cNvGrpSpPr/>
        <p:nvPr/>
      </p:nvGrpSpPr>
      <p:grpSpPr>
        <a:xfrm>
          <a:off x="0" y="0"/>
          <a:ext cx="0" cy="0"/>
          <a:chOff x="0" y="0"/>
          <a:chExt cx="0" cy="0"/>
        </a:xfrm>
      </p:grpSpPr>
      <p:sp>
        <p:nvSpPr>
          <p:cNvPr id="254" name="Google Shape;254;p59"/>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55" name="Shape 255"/>
        <p:cNvGrpSpPr/>
        <p:nvPr/>
      </p:nvGrpSpPr>
      <p:grpSpPr>
        <a:xfrm>
          <a:off x="0" y="0"/>
          <a:ext cx="0" cy="0"/>
          <a:chOff x="0" y="0"/>
          <a:chExt cx="0" cy="0"/>
        </a:xfrm>
      </p:grpSpPr>
      <p:sp>
        <p:nvSpPr>
          <p:cNvPr id="256" name="Google Shape;256;p60"/>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60"/>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8" name="Google Shape;258;p60"/>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9" name="Google Shape;259;p60"/>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60" name="Shape 260"/>
        <p:cNvGrpSpPr/>
        <p:nvPr/>
      </p:nvGrpSpPr>
      <p:grpSpPr>
        <a:xfrm>
          <a:off x="0" y="0"/>
          <a:ext cx="0" cy="0"/>
          <a:chOff x="0" y="0"/>
          <a:chExt cx="0" cy="0"/>
        </a:xfrm>
      </p:grpSpPr>
      <p:sp>
        <p:nvSpPr>
          <p:cNvPr id="261" name="Google Shape;261;p6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61"/>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3" name="Google Shape;263;p61"/>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4" name="Google Shape;264;p61"/>
          <p:cNvSpPr txBox="1"/>
          <p:nvPr>
            <p:ph idx="3"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265" name="Shape 265"/>
        <p:cNvGrpSpPr/>
        <p:nvPr/>
      </p:nvGrpSpPr>
      <p:grpSpPr>
        <a:xfrm>
          <a:off x="0" y="0"/>
          <a:ext cx="0" cy="0"/>
          <a:chOff x="0" y="0"/>
          <a:chExt cx="0" cy="0"/>
        </a:xfrm>
      </p:grpSpPr>
      <p:sp>
        <p:nvSpPr>
          <p:cNvPr id="266" name="Google Shape;266;p6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7" name="Google Shape;267;p62"/>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8" name="Google Shape;268;p62"/>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9" name="Google Shape;269;p62"/>
          <p:cNvSpPr txBox="1"/>
          <p:nvPr>
            <p:ph idx="3"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270" name="Shape 270"/>
        <p:cNvGrpSpPr/>
        <p:nvPr/>
      </p:nvGrpSpPr>
      <p:grpSpPr>
        <a:xfrm>
          <a:off x="0" y="0"/>
          <a:ext cx="0" cy="0"/>
          <a:chOff x="0" y="0"/>
          <a:chExt cx="0" cy="0"/>
        </a:xfrm>
      </p:grpSpPr>
      <p:sp>
        <p:nvSpPr>
          <p:cNvPr id="271" name="Google Shape;271;p6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63"/>
          <p:cNvSpPr txBox="1"/>
          <p:nvPr>
            <p:ph idx="1" type="body"/>
          </p:nvPr>
        </p:nvSpPr>
        <p:spPr>
          <a:xfrm>
            <a:off x="699120" y="224820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3" name="Google Shape;273;p63"/>
          <p:cNvSpPr txBox="1"/>
          <p:nvPr>
            <p:ph idx="2"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274" name="Shape 274"/>
        <p:cNvGrpSpPr/>
        <p:nvPr/>
      </p:nvGrpSpPr>
      <p:grpSpPr>
        <a:xfrm>
          <a:off x="0" y="0"/>
          <a:ext cx="0" cy="0"/>
          <a:chOff x="0" y="0"/>
          <a:chExt cx="0" cy="0"/>
        </a:xfrm>
      </p:grpSpPr>
      <p:sp>
        <p:nvSpPr>
          <p:cNvPr id="275" name="Google Shape;275;p6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64"/>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7" name="Google Shape;277;p64"/>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8" name="Google Shape;278;p64"/>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9" name="Google Shape;279;p64"/>
          <p:cNvSpPr txBox="1"/>
          <p:nvPr>
            <p:ph idx="4"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9" name="Shape 29"/>
        <p:cNvGrpSpPr/>
        <p:nvPr/>
      </p:nvGrpSpPr>
      <p:grpSpPr>
        <a:xfrm>
          <a:off x="0" y="0"/>
          <a:ext cx="0" cy="0"/>
          <a:chOff x="0" y="0"/>
          <a:chExt cx="0" cy="0"/>
        </a:xfrm>
      </p:grpSpPr>
      <p:sp>
        <p:nvSpPr>
          <p:cNvPr id="30" name="Google Shape;30;p7"/>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80" name="Shape 280"/>
        <p:cNvGrpSpPr/>
        <p:nvPr/>
      </p:nvGrpSpPr>
      <p:grpSpPr>
        <a:xfrm>
          <a:off x="0" y="0"/>
          <a:ext cx="0" cy="0"/>
          <a:chOff x="0" y="0"/>
          <a:chExt cx="0" cy="0"/>
        </a:xfrm>
      </p:grpSpPr>
      <p:sp>
        <p:nvSpPr>
          <p:cNvPr id="281" name="Google Shape;281;p6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65"/>
          <p:cNvSpPr txBox="1"/>
          <p:nvPr>
            <p:ph idx="1" type="body"/>
          </p:nvPr>
        </p:nvSpPr>
        <p:spPr>
          <a:xfrm>
            <a:off x="69912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3" name="Google Shape;283;p65"/>
          <p:cNvSpPr txBox="1"/>
          <p:nvPr>
            <p:ph idx="2" type="body"/>
          </p:nvPr>
        </p:nvSpPr>
        <p:spPr>
          <a:xfrm>
            <a:off x="3317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4" name="Google Shape;284;p65"/>
          <p:cNvSpPr txBox="1"/>
          <p:nvPr>
            <p:ph idx="3" type="body"/>
          </p:nvPr>
        </p:nvSpPr>
        <p:spPr>
          <a:xfrm>
            <a:off x="5936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5" name="Google Shape;285;p65"/>
          <p:cNvSpPr txBox="1"/>
          <p:nvPr>
            <p:ph idx="4" type="body"/>
          </p:nvPr>
        </p:nvSpPr>
        <p:spPr>
          <a:xfrm>
            <a:off x="69912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6" name="Google Shape;286;p65"/>
          <p:cNvSpPr txBox="1"/>
          <p:nvPr>
            <p:ph idx="5" type="body"/>
          </p:nvPr>
        </p:nvSpPr>
        <p:spPr>
          <a:xfrm>
            <a:off x="3317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7" name="Google Shape;287;p65"/>
          <p:cNvSpPr txBox="1"/>
          <p:nvPr>
            <p:ph idx="6" type="body"/>
          </p:nvPr>
        </p:nvSpPr>
        <p:spPr>
          <a:xfrm>
            <a:off x="5936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296" name="Shape 296"/>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297" name="Shape 297"/>
        <p:cNvGrpSpPr/>
        <p:nvPr/>
      </p:nvGrpSpPr>
      <p:grpSpPr>
        <a:xfrm>
          <a:off x="0" y="0"/>
          <a:ext cx="0" cy="0"/>
          <a:chOff x="0" y="0"/>
          <a:chExt cx="0" cy="0"/>
        </a:xfrm>
      </p:grpSpPr>
      <p:sp>
        <p:nvSpPr>
          <p:cNvPr id="298" name="Google Shape;298;p6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68"/>
          <p:cNvSpPr txBox="1"/>
          <p:nvPr>
            <p:ph idx="1" type="subTitle"/>
          </p:nvPr>
        </p:nvSpPr>
        <p:spPr>
          <a:xfrm>
            <a:off x="699120" y="2248200"/>
            <a:ext cx="7745040" cy="3877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300" name="Shape 300"/>
        <p:cNvGrpSpPr/>
        <p:nvPr/>
      </p:nvGrpSpPr>
      <p:grpSpPr>
        <a:xfrm>
          <a:off x="0" y="0"/>
          <a:ext cx="0" cy="0"/>
          <a:chOff x="0" y="0"/>
          <a:chExt cx="0" cy="0"/>
        </a:xfrm>
      </p:grpSpPr>
      <p:sp>
        <p:nvSpPr>
          <p:cNvPr id="301" name="Google Shape;301;p6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69"/>
          <p:cNvSpPr txBox="1"/>
          <p:nvPr>
            <p:ph idx="1" type="body"/>
          </p:nvPr>
        </p:nvSpPr>
        <p:spPr>
          <a:xfrm>
            <a:off x="699120" y="2248200"/>
            <a:ext cx="774504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303" name="Shape 303"/>
        <p:cNvGrpSpPr/>
        <p:nvPr/>
      </p:nvGrpSpPr>
      <p:grpSpPr>
        <a:xfrm>
          <a:off x="0" y="0"/>
          <a:ext cx="0" cy="0"/>
          <a:chOff x="0" y="0"/>
          <a:chExt cx="0" cy="0"/>
        </a:xfrm>
      </p:grpSpPr>
      <p:sp>
        <p:nvSpPr>
          <p:cNvPr id="304" name="Google Shape;304;p70"/>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70"/>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6" name="Google Shape;306;p70"/>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7" name="Shape 307"/>
        <p:cNvGrpSpPr/>
        <p:nvPr/>
      </p:nvGrpSpPr>
      <p:grpSpPr>
        <a:xfrm>
          <a:off x="0" y="0"/>
          <a:ext cx="0" cy="0"/>
          <a:chOff x="0" y="0"/>
          <a:chExt cx="0" cy="0"/>
        </a:xfrm>
      </p:grpSpPr>
      <p:sp>
        <p:nvSpPr>
          <p:cNvPr id="308" name="Google Shape;308;p7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309" name="Shape 309"/>
        <p:cNvGrpSpPr/>
        <p:nvPr/>
      </p:nvGrpSpPr>
      <p:grpSpPr>
        <a:xfrm>
          <a:off x="0" y="0"/>
          <a:ext cx="0" cy="0"/>
          <a:chOff x="0" y="0"/>
          <a:chExt cx="0" cy="0"/>
        </a:xfrm>
      </p:grpSpPr>
      <p:sp>
        <p:nvSpPr>
          <p:cNvPr id="310" name="Google Shape;310;p72"/>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11" name="Shape 311"/>
        <p:cNvGrpSpPr/>
        <p:nvPr/>
      </p:nvGrpSpPr>
      <p:grpSpPr>
        <a:xfrm>
          <a:off x="0" y="0"/>
          <a:ext cx="0" cy="0"/>
          <a:chOff x="0" y="0"/>
          <a:chExt cx="0" cy="0"/>
        </a:xfrm>
      </p:grpSpPr>
      <p:sp>
        <p:nvSpPr>
          <p:cNvPr id="312" name="Google Shape;312;p7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73"/>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4" name="Google Shape;314;p73"/>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5" name="Google Shape;315;p73"/>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16" name="Shape 316"/>
        <p:cNvGrpSpPr/>
        <p:nvPr/>
      </p:nvGrpSpPr>
      <p:grpSpPr>
        <a:xfrm>
          <a:off x="0" y="0"/>
          <a:ext cx="0" cy="0"/>
          <a:chOff x="0" y="0"/>
          <a:chExt cx="0" cy="0"/>
        </a:xfrm>
      </p:grpSpPr>
      <p:sp>
        <p:nvSpPr>
          <p:cNvPr id="317" name="Google Shape;317;p7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74"/>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9" name="Google Shape;319;p74"/>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0" name="Google Shape;320;p74"/>
          <p:cNvSpPr txBox="1"/>
          <p:nvPr>
            <p:ph idx="3"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21" name="Shape 321"/>
        <p:cNvGrpSpPr/>
        <p:nvPr/>
      </p:nvGrpSpPr>
      <p:grpSpPr>
        <a:xfrm>
          <a:off x="0" y="0"/>
          <a:ext cx="0" cy="0"/>
          <a:chOff x="0" y="0"/>
          <a:chExt cx="0" cy="0"/>
        </a:xfrm>
      </p:grpSpPr>
      <p:sp>
        <p:nvSpPr>
          <p:cNvPr id="322" name="Google Shape;322;p7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75"/>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4" name="Google Shape;324;p75"/>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5" name="Google Shape;325;p75"/>
          <p:cNvSpPr txBox="1"/>
          <p:nvPr>
            <p:ph idx="3"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1" name="Shape 31"/>
        <p:cNvGrpSpPr/>
        <p:nvPr/>
      </p:nvGrpSpPr>
      <p:grpSpPr>
        <a:xfrm>
          <a:off x="0" y="0"/>
          <a:ext cx="0" cy="0"/>
          <a:chOff x="0" y="0"/>
          <a:chExt cx="0" cy="0"/>
        </a:xfrm>
      </p:grpSpPr>
      <p:sp>
        <p:nvSpPr>
          <p:cNvPr id="32" name="Google Shape;32;p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8"/>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8"/>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8"/>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326" name="Shape 326"/>
        <p:cNvGrpSpPr/>
        <p:nvPr/>
      </p:nvGrpSpPr>
      <p:grpSpPr>
        <a:xfrm>
          <a:off x="0" y="0"/>
          <a:ext cx="0" cy="0"/>
          <a:chOff x="0" y="0"/>
          <a:chExt cx="0" cy="0"/>
        </a:xfrm>
      </p:grpSpPr>
      <p:sp>
        <p:nvSpPr>
          <p:cNvPr id="327" name="Google Shape;327;p7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76"/>
          <p:cNvSpPr txBox="1"/>
          <p:nvPr>
            <p:ph idx="1" type="body"/>
          </p:nvPr>
        </p:nvSpPr>
        <p:spPr>
          <a:xfrm>
            <a:off x="699120" y="224820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9" name="Google Shape;329;p76"/>
          <p:cNvSpPr txBox="1"/>
          <p:nvPr>
            <p:ph idx="2"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330" name="Shape 330"/>
        <p:cNvGrpSpPr/>
        <p:nvPr/>
      </p:nvGrpSpPr>
      <p:grpSpPr>
        <a:xfrm>
          <a:off x="0" y="0"/>
          <a:ext cx="0" cy="0"/>
          <a:chOff x="0" y="0"/>
          <a:chExt cx="0" cy="0"/>
        </a:xfrm>
      </p:grpSpPr>
      <p:sp>
        <p:nvSpPr>
          <p:cNvPr id="331" name="Google Shape;331;p77"/>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77"/>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3" name="Google Shape;333;p77"/>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4" name="Google Shape;334;p77"/>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5" name="Google Shape;335;p77"/>
          <p:cNvSpPr txBox="1"/>
          <p:nvPr>
            <p:ph idx="4"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336" name="Shape 336"/>
        <p:cNvGrpSpPr/>
        <p:nvPr/>
      </p:nvGrpSpPr>
      <p:grpSpPr>
        <a:xfrm>
          <a:off x="0" y="0"/>
          <a:ext cx="0" cy="0"/>
          <a:chOff x="0" y="0"/>
          <a:chExt cx="0" cy="0"/>
        </a:xfrm>
      </p:grpSpPr>
      <p:sp>
        <p:nvSpPr>
          <p:cNvPr id="337" name="Google Shape;337;p7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78"/>
          <p:cNvSpPr txBox="1"/>
          <p:nvPr>
            <p:ph idx="1" type="body"/>
          </p:nvPr>
        </p:nvSpPr>
        <p:spPr>
          <a:xfrm>
            <a:off x="69912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9" name="Google Shape;339;p78"/>
          <p:cNvSpPr txBox="1"/>
          <p:nvPr>
            <p:ph idx="2" type="body"/>
          </p:nvPr>
        </p:nvSpPr>
        <p:spPr>
          <a:xfrm>
            <a:off x="3317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0" name="Google Shape;340;p78"/>
          <p:cNvSpPr txBox="1"/>
          <p:nvPr>
            <p:ph idx="3" type="body"/>
          </p:nvPr>
        </p:nvSpPr>
        <p:spPr>
          <a:xfrm>
            <a:off x="5936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1" name="Google Shape;341;p78"/>
          <p:cNvSpPr txBox="1"/>
          <p:nvPr>
            <p:ph idx="4" type="body"/>
          </p:nvPr>
        </p:nvSpPr>
        <p:spPr>
          <a:xfrm>
            <a:off x="69912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2" name="Google Shape;342;p78"/>
          <p:cNvSpPr txBox="1"/>
          <p:nvPr>
            <p:ph idx="5" type="body"/>
          </p:nvPr>
        </p:nvSpPr>
        <p:spPr>
          <a:xfrm>
            <a:off x="3317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3" name="Google Shape;343;p78"/>
          <p:cNvSpPr txBox="1"/>
          <p:nvPr>
            <p:ph idx="6" type="body"/>
          </p:nvPr>
        </p:nvSpPr>
        <p:spPr>
          <a:xfrm>
            <a:off x="5936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351" name="Shape 351"/>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352" name="Shape 352"/>
        <p:cNvGrpSpPr/>
        <p:nvPr/>
      </p:nvGrpSpPr>
      <p:grpSpPr>
        <a:xfrm>
          <a:off x="0" y="0"/>
          <a:ext cx="0" cy="0"/>
          <a:chOff x="0" y="0"/>
          <a:chExt cx="0" cy="0"/>
        </a:xfrm>
      </p:grpSpPr>
      <p:sp>
        <p:nvSpPr>
          <p:cNvPr id="353" name="Google Shape;353;p8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4" name="Google Shape;354;p81"/>
          <p:cNvSpPr txBox="1"/>
          <p:nvPr>
            <p:ph idx="1" type="subTitle"/>
          </p:nvPr>
        </p:nvSpPr>
        <p:spPr>
          <a:xfrm>
            <a:off x="699120" y="2248200"/>
            <a:ext cx="7745040" cy="3877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355" name="Shape 355"/>
        <p:cNvGrpSpPr/>
        <p:nvPr/>
      </p:nvGrpSpPr>
      <p:grpSpPr>
        <a:xfrm>
          <a:off x="0" y="0"/>
          <a:ext cx="0" cy="0"/>
          <a:chOff x="0" y="0"/>
          <a:chExt cx="0" cy="0"/>
        </a:xfrm>
      </p:grpSpPr>
      <p:sp>
        <p:nvSpPr>
          <p:cNvPr id="356" name="Google Shape;356;p8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82"/>
          <p:cNvSpPr txBox="1"/>
          <p:nvPr>
            <p:ph idx="1" type="body"/>
          </p:nvPr>
        </p:nvSpPr>
        <p:spPr>
          <a:xfrm>
            <a:off x="699120" y="2248200"/>
            <a:ext cx="774504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358" name="Shape 358"/>
        <p:cNvGrpSpPr/>
        <p:nvPr/>
      </p:nvGrpSpPr>
      <p:grpSpPr>
        <a:xfrm>
          <a:off x="0" y="0"/>
          <a:ext cx="0" cy="0"/>
          <a:chOff x="0" y="0"/>
          <a:chExt cx="0" cy="0"/>
        </a:xfrm>
      </p:grpSpPr>
      <p:sp>
        <p:nvSpPr>
          <p:cNvPr id="359" name="Google Shape;359;p8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0" name="Google Shape;360;p83"/>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1" name="Google Shape;361;p83"/>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2" name="Shape 362"/>
        <p:cNvGrpSpPr/>
        <p:nvPr/>
      </p:nvGrpSpPr>
      <p:grpSpPr>
        <a:xfrm>
          <a:off x="0" y="0"/>
          <a:ext cx="0" cy="0"/>
          <a:chOff x="0" y="0"/>
          <a:chExt cx="0" cy="0"/>
        </a:xfrm>
      </p:grpSpPr>
      <p:sp>
        <p:nvSpPr>
          <p:cNvPr id="363" name="Google Shape;363;p8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364" name="Shape 364"/>
        <p:cNvGrpSpPr/>
        <p:nvPr/>
      </p:nvGrpSpPr>
      <p:grpSpPr>
        <a:xfrm>
          <a:off x="0" y="0"/>
          <a:ext cx="0" cy="0"/>
          <a:chOff x="0" y="0"/>
          <a:chExt cx="0" cy="0"/>
        </a:xfrm>
      </p:grpSpPr>
      <p:sp>
        <p:nvSpPr>
          <p:cNvPr id="365" name="Google Shape;365;p85"/>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66" name="Shape 366"/>
        <p:cNvGrpSpPr/>
        <p:nvPr/>
      </p:nvGrpSpPr>
      <p:grpSpPr>
        <a:xfrm>
          <a:off x="0" y="0"/>
          <a:ext cx="0" cy="0"/>
          <a:chOff x="0" y="0"/>
          <a:chExt cx="0" cy="0"/>
        </a:xfrm>
      </p:grpSpPr>
      <p:sp>
        <p:nvSpPr>
          <p:cNvPr id="367" name="Google Shape;367;p8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8" name="Google Shape;368;p86"/>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9" name="Google Shape;369;p86"/>
          <p:cNvSpPr txBox="1"/>
          <p:nvPr>
            <p:ph idx="2" type="body"/>
          </p:nvPr>
        </p:nvSpPr>
        <p:spPr>
          <a:xfrm>
            <a:off x="466776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0" name="Google Shape;370;p86"/>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6" name="Shape 36"/>
        <p:cNvGrpSpPr/>
        <p:nvPr/>
      </p:nvGrpSpPr>
      <p:grpSpPr>
        <a:xfrm>
          <a:off x="0" y="0"/>
          <a:ext cx="0" cy="0"/>
          <a:chOff x="0" y="0"/>
          <a:chExt cx="0" cy="0"/>
        </a:xfrm>
      </p:grpSpPr>
      <p:sp>
        <p:nvSpPr>
          <p:cNvPr id="37" name="Google Shape;37;p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9"/>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9"/>
          <p:cNvSpPr txBox="1"/>
          <p:nvPr>
            <p:ph idx="3"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71" name="Shape 371"/>
        <p:cNvGrpSpPr/>
        <p:nvPr/>
      </p:nvGrpSpPr>
      <p:grpSpPr>
        <a:xfrm>
          <a:off x="0" y="0"/>
          <a:ext cx="0" cy="0"/>
          <a:chOff x="0" y="0"/>
          <a:chExt cx="0" cy="0"/>
        </a:xfrm>
      </p:grpSpPr>
      <p:sp>
        <p:nvSpPr>
          <p:cNvPr id="372" name="Google Shape;372;p87"/>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87"/>
          <p:cNvSpPr txBox="1"/>
          <p:nvPr>
            <p:ph idx="1" type="body"/>
          </p:nvPr>
        </p:nvSpPr>
        <p:spPr>
          <a:xfrm>
            <a:off x="699120" y="2248200"/>
            <a:ext cx="3779280" cy="38775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4" name="Google Shape;374;p87"/>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5" name="Google Shape;375;p87"/>
          <p:cNvSpPr txBox="1"/>
          <p:nvPr>
            <p:ph idx="3"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76" name="Shape 376"/>
        <p:cNvGrpSpPr/>
        <p:nvPr/>
      </p:nvGrpSpPr>
      <p:grpSpPr>
        <a:xfrm>
          <a:off x="0" y="0"/>
          <a:ext cx="0" cy="0"/>
          <a:chOff x="0" y="0"/>
          <a:chExt cx="0" cy="0"/>
        </a:xfrm>
      </p:grpSpPr>
      <p:sp>
        <p:nvSpPr>
          <p:cNvPr id="377" name="Google Shape;377;p8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 name="Google Shape;378;p88"/>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9" name="Google Shape;379;p88"/>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0" name="Google Shape;380;p88"/>
          <p:cNvSpPr txBox="1"/>
          <p:nvPr>
            <p:ph idx="3"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381" name="Shape 381"/>
        <p:cNvGrpSpPr/>
        <p:nvPr/>
      </p:nvGrpSpPr>
      <p:grpSpPr>
        <a:xfrm>
          <a:off x="0" y="0"/>
          <a:ext cx="0" cy="0"/>
          <a:chOff x="0" y="0"/>
          <a:chExt cx="0" cy="0"/>
        </a:xfrm>
      </p:grpSpPr>
      <p:sp>
        <p:nvSpPr>
          <p:cNvPr id="382" name="Google Shape;382;p8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89"/>
          <p:cNvSpPr txBox="1"/>
          <p:nvPr>
            <p:ph idx="1" type="body"/>
          </p:nvPr>
        </p:nvSpPr>
        <p:spPr>
          <a:xfrm>
            <a:off x="699120" y="224820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4" name="Google Shape;384;p89"/>
          <p:cNvSpPr txBox="1"/>
          <p:nvPr>
            <p:ph idx="2"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385" name="Shape 385"/>
        <p:cNvGrpSpPr/>
        <p:nvPr/>
      </p:nvGrpSpPr>
      <p:grpSpPr>
        <a:xfrm>
          <a:off x="0" y="0"/>
          <a:ext cx="0" cy="0"/>
          <a:chOff x="0" y="0"/>
          <a:chExt cx="0" cy="0"/>
        </a:xfrm>
      </p:grpSpPr>
      <p:sp>
        <p:nvSpPr>
          <p:cNvPr id="386" name="Google Shape;386;p90"/>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7" name="Google Shape;387;p90"/>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8" name="Google Shape;388;p90"/>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9" name="Google Shape;389;p90"/>
          <p:cNvSpPr txBox="1"/>
          <p:nvPr>
            <p:ph idx="3" type="body"/>
          </p:nvPr>
        </p:nvSpPr>
        <p:spPr>
          <a:xfrm>
            <a:off x="69912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0" name="Google Shape;390;p90"/>
          <p:cNvSpPr txBox="1"/>
          <p:nvPr>
            <p:ph idx="4" type="body"/>
          </p:nvPr>
        </p:nvSpPr>
        <p:spPr>
          <a:xfrm>
            <a:off x="4667760" y="427356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391" name="Shape 391"/>
        <p:cNvGrpSpPr/>
        <p:nvPr/>
      </p:nvGrpSpPr>
      <p:grpSpPr>
        <a:xfrm>
          <a:off x="0" y="0"/>
          <a:ext cx="0" cy="0"/>
          <a:chOff x="0" y="0"/>
          <a:chExt cx="0" cy="0"/>
        </a:xfrm>
      </p:grpSpPr>
      <p:sp>
        <p:nvSpPr>
          <p:cNvPr id="392" name="Google Shape;392;p9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91"/>
          <p:cNvSpPr txBox="1"/>
          <p:nvPr>
            <p:ph idx="1" type="body"/>
          </p:nvPr>
        </p:nvSpPr>
        <p:spPr>
          <a:xfrm>
            <a:off x="69912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4" name="Google Shape;394;p91"/>
          <p:cNvSpPr txBox="1"/>
          <p:nvPr>
            <p:ph idx="2" type="body"/>
          </p:nvPr>
        </p:nvSpPr>
        <p:spPr>
          <a:xfrm>
            <a:off x="3317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5" name="Google Shape;395;p91"/>
          <p:cNvSpPr txBox="1"/>
          <p:nvPr>
            <p:ph idx="3" type="body"/>
          </p:nvPr>
        </p:nvSpPr>
        <p:spPr>
          <a:xfrm>
            <a:off x="5936760" y="224820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6" name="Google Shape;396;p91"/>
          <p:cNvSpPr txBox="1"/>
          <p:nvPr>
            <p:ph idx="4" type="body"/>
          </p:nvPr>
        </p:nvSpPr>
        <p:spPr>
          <a:xfrm>
            <a:off x="69912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7" name="Google Shape;397;p91"/>
          <p:cNvSpPr txBox="1"/>
          <p:nvPr>
            <p:ph idx="5" type="body"/>
          </p:nvPr>
        </p:nvSpPr>
        <p:spPr>
          <a:xfrm>
            <a:off x="3317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8" name="Google Shape;398;p91"/>
          <p:cNvSpPr txBox="1"/>
          <p:nvPr>
            <p:ph idx="6" type="body"/>
          </p:nvPr>
        </p:nvSpPr>
        <p:spPr>
          <a:xfrm>
            <a:off x="5936760" y="4273560"/>
            <a:ext cx="249372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41" name="Shape 41"/>
        <p:cNvGrpSpPr/>
        <p:nvPr/>
      </p:nvGrpSpPr>
      <p:grpSpPr>
        <a:xfrm>
          <a:off x="0" y="0"/>
          <a:ext cx="0" cy="0"/>
          <a:chOff x="0" y="0"/>
          <a:chExt cx="0" cy="0"/>
        </a:xfrm>
      </p:grpSpPr>
      <p:sp>
        <p:nvSpPr>
          <p:cNvPr id="42" name="Google Shape;42;p10"/>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
          <p:cNvSpPr txBox="1"/>
          <p:nvPr>
            <p:ph idx="1" type="body"/>
          </p:nvPr>
        </p:nvSpPr>
        <p:spPr>
          <a:xfrm>
            <a:off x="69912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0"/>
          <p:cNvSpPr txBox="1"/>
          <p:nvPr>
            <p:ph idx="2" type="body"/>
          </p:nvPr>
        </p:nvSpPr>
        <p:spPr>
          <a:xfrm>
            <a:off x="4667760" y="2248200"/>
            <a:ext cx="377928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0"/>
          <p:cNvSpPr txBox="1"/>
          <p:nvPr>
            <p:ph idx="3" type="body"/>
          </p:nvPr>
        </p:nvSpPr>
        <p:spPr>
          <a:xfrm>
            <a:off x="699120" y="4273560"/>
            <a:ext cx="7745040" cy="184932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5.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1.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2.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5" Type="http://schemas.openxmlformats.org/officeDocument/2006/relationships/theme" Target="../theme/theme6.xml"/><Relationship Id="rId14" Type="http://schemas.openxmlformats.org/officeDocument/2006/relationships/slideLayout" Target="../slideLayouts/slideLayout6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5" Type="http://schemas.openxmlformats.org/officeDocument/2006/relationships/theme" Target="../theme/theme4.xml"/><Relationship Id="rId14" Type="http://schemas.openxmlformats.org/officeDocument/2006/relationships/slideLayout" Target="../slideLayouts/slideLayout7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5" Type="http://schemas.openxmlformats.org/officeDocument/2006/relationships/theme" Target="../theme/theme7.xml"/><Relationship Id="rId14" Type="http://schemas.openxmlformats.org/officeDocument/2006/relationships/slideLayout" Target="../slideLayouts/slideLayout8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9" name="Shape 9"/>
        <p:cNvGrpSpPr/>
        <p:nvPr/>
      </p:nvGrpSpPr>
      <p:grpSpPr>
        <a:xfrm>
          <a:off x="0" y="0"/>
          <a:ext cx="0" cy="0"/>
          <a:chOff x="0" y="0"/>
          <a:chExt cx="0" cy="0"/>
        </a:xfrm>
      </p:grpSpPr>
      <p:sp>
        <p:nvSpPr>
          <p:cNvPr id="10" name="Google Shape;10;p1"/>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ph idx="1" type="body"/>
          </p:nvPr>
        </p:nvSpPr>
        <p:spPr>
          <a:xfrm>
            <a:off x="699120" y="2248200"/>
            <a:ext cx="7745040" cy="3877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 name="Google Shape;12;p1"/>
          <p:cNvSpPr txBox="1"/>
          <p:nvPr>
            <p:ph idx="10" type="dt"/>
          </p:nvPr>
        </p:nvSpPr>
        <p:spPr>
          <a:xfrm>
            <a:off x="360360" y="6161400"/>
            <a:ext cx="213336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1"/>
          <p:cNvSpPr txBox="1"/>
          <p:nvPr>
            <p:ph idx="11" type="ftr"/>
          </p:nvPr>
        </p:nvSpPr>
        <p:spPr>
          <a:xfrm>
            <a:off x="3124080" y="6161400"/>
            <a:ext cx="289512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1"/>
          <p:cNvSpPr txBox="1"/>
          <p:nvPr>
            <p:ph idx="12" type="sldNum"/>
          </p:nvPr>
        </p:nvSpPr>
        <p:spPr>
          <a:xfrm>
            <a:off x="6639120" y="616140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5" name="Google Shape;15;p1"/>
          <p:cNvSpPr txBox="1"/>
          <p:nvPr>
            <p:ph type="title"/>
          </p:nvPr>
        </p:nvSpPr>
        <p:spPr>
          <a:xfrm>
            <a:off x="688320" y="570240"/>
            <a:ext cx="7755840" cy="10537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64" name="Shape 64"/>
        <p:cNvGrpSpPr/>
        <p:nvPr/>
      </p:nvGrpSpPr>
      <p:grpSpPr>
        <a:xfrm>
          <a:off x="0" y="0"/>
          <a:ext cx="0" cy="0"/>
          <a:chOff x="0" y="0"/>
          <a:chExt cx="0" cy="0"/>
        </a:xfrm>
      </p:grpSpPr>
      <p:sp>
        <p:nvSpPr>
          <p:cNvPr id="65" name="Google Shape;65;p14"/>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457200" y="274680"/>
            <a:ext cx="8229240" cy="114264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7" name="Google Shape;67;p14"/>
          <p:cNvSpPr txBox="1"/>
          <p:nvPr>
            <p:ph idx="1" type="body"/>
          </p:nvPr>
        </p:nvSpPr>
        <p:spPr>
          <a:xfrm>
            <a:off x="45720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8" name="Google Shape;68;p14"/>
          <p:cNvSpPr txBox="1"/>
          <p:nvPr>
            <p:ph idx="2" type="body"/>
          </p:nvPr>
        </p:nvSpPr>
        <p:spPr>
          <a:xfrm>
            <a:off x="464832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9" name="Google Shape;69;p14"/>
          <p:cNvSpPr txBox="1"/>
          <p:nvPr>
            <p:ph idx="10" type="dt"/>
          </p:nvPr>
        </p:nvSpPr>
        <p:spPr>
          <a:xfrm>
            <a:off x="457200" y="6245280"/>
            <a:ext cx="213336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0" name="Google Shape;70;p14"/>
          <p:cNvSpPr txBox="1"/>
          <p:nvPr>
            <p:ph idx="11" type="ftr"/>
          </p:nvPr>
        </p:nvSpPr>
        <p:spPr>
          <a:xfrm>
            <a:off x="3124080" y="6245280"/>
            <a:ext cx="289512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1" name="Google Shape;71;p14"/>
          <p:cNvSpPr txBox="1"/>
          <p:nvPr>
            <p:ph idx="12" type="sldNum"/>
          </p:nvPr>
        </p:nvSpPr>
        <p:spPr>
          <a:xfrm>
            <a:off x="6553080" y="6245280"/>
            <a:ext cx="2133360" cy="4759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120" name="Shape 120"/>
        <p:cNvGrpSpPr/>
        <p:nvPr/>
      </p:nvGrpSpPr>
      <p:grpSpPr>
        <a:xfrm>
          <a:off x="0" y="0"/>
          <a:ext cx="0" cy="0"/>
          <a:chOff x="0" y="0"/>
          <a:chExt cx="0" cy="0"/>
        </a:xfrm>
      </p:grpSpPr>
      <p:sp>
        <p:nvSpPr>
          <p:cNvPr id="121" name="Google Shape;121;p27"/>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7"/>
          <p:cNvSpPr txBox="1"/>
          <p:nvPr>
            <p:ph type="title"/>
          </p:nvPr>
        </p:nvSpPr>
        <p:spPr>
          <a:xfrm>
            <a:off x="457200" y="274680"/>
            <a:ext cx="8229240" cy="114264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3" name="Google Shape;123;p27"/>
          <p:cNvSpPr txBox="1"/>
          <p:nvPr>
            <p:ph idx="1" type="body"/>
          </p:nvPr>
        </p:nvSpPr>
        <p:spPr>
          <a:xfrm>
            <a:off x="45720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4" name="Google Shape;124;p27"/>
          <p:cNvSpPr txBox="1"/>
          <p:nvPr>
            <p:ph idx="2" type="body"/>
          </p:nvPr>
        </p:nvSpPr>
        <p:spPr>
          <a:xfrm>
            <a:off x="464832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5" name="Google Shape;125;p27"/>
          <p:cNvSpPr txBox="1"/>
          <p:nvPr>
            <p:ph idx="10" type="dt"/>
          </p:nvPr>
        </p:nvSpPr>
        <p:spPr>
          <a:xfrm>
            <a:off x="457200" y="6245280"/>
            <a:ext cx="213336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6" name="Google Shape;126;p27"/>
          <p:cNvSpPr txBox="1"/>
          <p:nvPr>
            <p:ph idx="11" type="ftr"/>
          </p:nvPr>
        </p:nvSpPr>
        <p:spPr>
          <a:xfrm>
            <a:off x="3124080" y="6245280"/>
            <a:ext cx="289512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7" name="Google Shape;127;p27"/>
          <p:cNvSpPr txBox="1"/>
          <p:nvPr>
            <p:ph idx="12" type="sldNum"/>
          </p:nvPr>
        </p:nvSpPr>
        <p:spPr>
          <a:xfrm>
            <a:off x="6553080" y="6245280"/>
            <a:ext cx="2133360" cy="4759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176" name="Shape 176"/>
        <p:cNvGrpSpPr/>
        <p:nvPr/>
      </p:nvGrpSpPr>
      <p:grpSpPr>
        <a:xfrm>
          <a:off x="0" y="0"/>
          <a:ext cx="0" cy="0"/>
          <a:chOff x="0" y="0"/>
          <a:chExt cx="0" cy="0"/>
        </a:xfrm>
      </p:grpSpPr>
      <p:sp>
        <p:nvSpPr>
          <p:cNvPr id="177" name="Google Shape;177;p40"/>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0"/>
          <p:cNvSpPr txBox="1"/>
          <p:nvPr>
            <p:ph idx="10" type="dt"/>
          </p:nvPr>
        </p:nvSpPr>
        <p:spPr>
          <a:xfrm>
            <a:off x="360360" y="6161400"/>
            <a:ext cx="213336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9" name="Google Shape;179;p40"/>
          <p:cNvSpPr txBox="1"/>
          <p:nvPr>
            <p:ph idx="11" type="ftr"/>
          </p:nvPr>
        </p:nvSpPr>
        <p:spPr>
          <a:xfrm>
            <a:off x="3124080" y="6161400"/>
            <a:ext cx="289512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0" name="Google Shape;180;p40"/>
          <p:cNvSpPr txBox="1"/>
          <p:nvPr>
            <p:ph idx="12" type="sldNum"/>
          </p:nvPr>
        </p:nvSpPr>
        <p:spPr>
          <a:xfrm>
            <a:off x="6639120" y="616140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81" name="Google Shape;181;p40"/>
          <p:cNvSpPr txBox="1"/>
          <p:nvPr>
            <p:ph type="title"/>
          </p:nvPr>
        </p:nvSpPr>
        <p:spPr>
          <a:xfrm>
            <a:off x="688320" y="570240"/>
            <a:ext cx="7755840" cy="10537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2" name="Google Shape;182;p40"/>
          <p:cNvSpPr txBox="1"/>
          <p:nvPr>
            <p:ph idx="1" type="body"/>
          </p:nvPr>
        </p:nvSpPr>
        <p:spPr>
          <a:xfrm>
            <a:off x="685800" y="2240280"/>
            <a:ext cx="3803400" cy="387684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3" name="Google Shape;183;p40"/>
          <p:cNvSpPr txBox="1"/>
          <p:nvPr>
            <p:ph idx="2" type="body"/>
          </p:nvPr>
        </p:nvSpPr>
        <p:spPr>
          <a:xfrm>
            <a:off x="4645080" y="2240280"/>
            <a:ext cx="3803400" cy="387684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232" name="Shape 232"/>
        <p:cNvGrpSpPr/>
        <p:nvPr/>
      </p:nvGrpSpPr>
      <p:grpSpPr>
        <a:xfrm>
          <a:off x="0" y="0"/>
          <a:ext cx="0" cy="0"/>
          <a:chOff x="0" y="0"/>
          <a:chExt cx="0" cy="0"/>
        </a:xfrm>
      </p:grpSpPr>
      <p:sp>
        <p:nvSpPr>
          <p:cNvPr id="233" name="Google Shape;233;p53"/>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3"/>
          <p:cNvSpPr txBox="1"/>
          <p:nvPr>
            <p:ph type="title"/>
          </p:nvPr>
        </p:nvSpPr>
        <p:spPr>
          <a:xfrm>
            <a:off x="457200" y="274680"/>
            <a:ext cx="8229240" cy="114264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5" name="Google Shape;235;p53"/>
          <p:cNvSpPr txBox="1"/>
          <p:nvPr>
            <p:ph idx="1" type="body"/>
          </p:nvPr>
        </p:nvSpPr>
        <p:spPr>
          <a:xfrm>
            <a:off x="45720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36" name="Google Shape;236;p53"/>
          <p:cNvSpPr txBox="1"/>
          <p:nvPr>
            <p:ph idx="2" type="body"/>
          </p:nvPr>
        </p:nvSpPr>
        <p:spPr>
          <a:xfrm>
            <a:off x="464832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37" name="Google Shape;237;p53"/>
          <p:cNvSpPr txBox="1"/>
          <p:nvPr>
            <p:ph idx="10" type="dt"/>
          </p:nvPr>
        </p:nvSpPr>
        <p:spPr>
          <a:xfrm>
            <a:off x="457200" y="6245280"/>
            <a:ext cx="213336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8" name="Google Shape;238;p53"/>
          <p:cNvSpPr txBox="1"/>
          <p:nvPr>
            <p:ph idx="11" type="ftr"/>
          </p:nvPr>
        </p:nvSpPr>
        <p:spPr>
          <a:xfrm>
            <a:off x="3124080" y="6245280"/>
            <a:ext cx="289512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9" name="Google Shape;239;p53"/>
          <p:cNvSpPr txBox="1"/>
          <p:nvPr>
            <p:ph idx="12" type="sldNum"/>
          </p:nvPr>
        </p:nvSpPr>
        <p:spPr>
          <a:xfrm>
            <a:off x="6553080" y="6245280"/>
            <a:ext cx="2133360" cy="4759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288" name="Shape 288"/>
        <p:cNvGrpSpPr/>
        <p:nvPr/>
      </p:nvGrpSpPr>
      <p:grpSpPr>
        <a:xfrm>
          <a:off x="0" y="0"/>
          <a:ext cx="0" cy="0"/>
          <a:chOff x="0" y="0"/>
          <a:chExt cx="0" cy="0"/>
        </a:xfrm>
      </p:grpSpPr>
      <p:sp>
        <p:nvSpPr>
          <p:cNvPr id="289" name="Google Shape;289;p66"/>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6"/>
          <p:cNvSpPr txBox="1"/>
          <p:nvPr>
            <p:ph type="title"/>
          </p:nvPr>
        </p:nvSpPr>
        <p:spPr>
          <a:xfrm>
            <a:off x="457200" y="274680"/>
            <a:ext cx="8229240" cy="114264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91" name="Google Shape;291;p66"/>
          <p:cNvSpPr txBox="1"/>
          <p:nvPr>
            <p:ph idx="1" type="body"/>
          </p:nvPr>
        </p:nvSpPr>
        <p:spPr>
          <a:xfrm>
            <a:off x="45720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92" name="Google Shape;292;p66"/>
          <p:cNvSpPr txBox="1"/>
          <p:nvPr>
            <p:ph idx="2" type="body"/>
          </p:nvPr>
        </p:nvSpPr>
        <p:spPr>
          <a:xfrm>
            <a:off x="464832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93" name="Google Shape;293;p66"/>
          <p:cNvSpPr txBox="1"/>
          <p:nvPr>
            <p:ph idx="10" type="dt"/>
          </p:nvPr>
        </p:nvSpPr>
        <p:spPr>
          <a:xfrm>
            <a:off x="457200" y="6245280"/>
            <a:ext cx="213336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94" name="Google Shape;294;p66"/>
          <p:cNvSpPr txBox="1"/>
          <p:nvPr>
            <p:ph idx="11" type="ftr"/>
          </p:nvPr>
        </p:nvSpPr>
        <p:spPr>
          <a:xfrm>
            <a:off x="3124080" y="6245280"/>
            <a:ext cx="289512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95" name="Google Shape;295;p66"/>
          <p:cNvSpPr txBox="1"/>
          <p:nvPr>
            <p:ph idx="12" type="sldNum"/>
          </p:nvPr>
        </p:nvSpPr>
        <p:spPr>
          <a:xfrm>
            <a:off x="6553080" y="6245280"/>
            <a:ext cx="2133360" cy="4759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344" name="Shape 344"/>
        <p:cNvGrpSpPr/>
        <p:nvPr/>
      </p:nvGrpSpPr>
      <p:grpSpPr>
        <a:xfrm>
          <a:off x="0" y="0"/>
          <a:ext cx="0" cy="0"/>
          <a:chOff x="0" y="0"/>
          <a:chExt cx="0" cy="0"/>
        </a:xfrm>
      </p:grpSpPr>
      <p:sp>
        <p:nvSpPr>
          <p:cNvPr id="345" name="Google Shape;345;p79"/>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9"/>
          <p:cNvSpPr txBox="1"/>
          <p:nvPr>
            <p:ph idx="1" type="body"/>
          </p:nvPr>
        </p:nvSpPr>
        <p:spPr>
          <a:xfrm>
            <a:off x="699120" y="2248200"/>
            <a:ext cx="7745040" cy="3877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47" name="Google Shape;347;p79"/>
          <p:cNvSpPr txBox="1"/>
          <p:nvPr>
            <p:ph idx="10" type="dt"/>
          </p:nvPr>
        </p:nvSpPr>
        <p:spPr>
          <a:xfrm>
            <a:off x="360360" y="6161400"/>
            <a:ext cx="213336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48" name="Google Shape;348;p79"/>
          <p:cNvSpPr txBox="1"/>
          <p:nvPr>
            <p:ph idx="11" type="ftr"/>
          </p:nvPr>
        </p:nvSpPr>
        <p:spPr>
          <a:xfrm>
            <a:off x="3124080" y="6161400"/>
            <a:ext cx="289512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49" name="Google Shape;349;p79"/>
          <p:cNvSpPr txBox="1"/>
          <p:nvPr>
            <p:ph idx="12" type="sldNum"/>
          </p:nvPr>
        </p:nvSpPr>
        <p:spPr>
          <a:xfrm>
            <a:off x="6639120" y="616140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sz="1200"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350" name="Google Shape;350;p79"/>
          <p:cNvSpPr txBox="1"/>
          <p:nvPr>
            <p:ph type="title"/>
          </p:nvPr>
        </p:nvSpPr>
        <p:spPr>
          <a:xfrm>
            <a:off x="688320" y="570240"/>
            <a:ext cx="7755840" cy="10537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6.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30.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1.xml"/><Relationship Id="rId3" Type="http://schemas.openxmlformats.org/officeDocument/2006/relationships/image" Target="../media/image4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92"/>
          <p:cNvPicPr preferRelativeResize="0"/>
          <p:nvPr/>
        </p:nvPicPr>
        <p:blipFill>
          <a:blip r:embed="rId3">
            <a:alphaModFix/>
          </a:blip>
          <a:stretch>
            <a:fillRect/>
          </a:stretch>
        </p:blipFill>
        <p:spPr>
          <a:xfrm>
            <a:off x="-50800" y="-38101"/>
            <a:ext cx="9194801" cy="6896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101"/>
          <p:cNvSpPr txBox="1"/>
          <p:nvPr/>
        </p:nvSpPr>
        <p:spPr>
          <a:xfrm>
            <a:off x="705960" y="3326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rgbClr val="046380"/>
                </a:solidFill>
                <a:latin typeface="Arial"/>
                <a:ea typeface="Arial"/>
                <a:cs typeface="Arial"/>
                <a:sym typeface="Arial"/>
              </a:rPr>
              <a:t>The Rise of Synagogues</a:t>
            </a:r>
            <a:endParaRPr b="0" i="0" sz="5400" u="none" cap="none" strike="noStrike">
              <a:solidFill>
                <a:srgbClr val="000000"/>
              </a:solidFill>
              <a:latin typeface="Book Antiqua"/>
              <a:ea typeface="Book Antiqua"/>
              <a:cs typeface="Book Antiqua"/>
              <a:sym typeface="Book Antiqua"/>
            </a:endParaRPr>
          </a:p>
        </p:txBody>
      </p:sp>
      <p:pic>
        <p:nvPicPr>
          <p:cNvPr id="488" name="Google Shape;488;p101"/>
          <p:cNvPicPr preferRelativeResize="0"/>
          <p:nvPr/>
        </p:nvPicPr>
        <p:blipFill rotWithShape="1">
          <a:blip r:embed="rId3">
            <a:alphaModFix/>
          </a:blip>
          <a:srcRect b="0" l="0" r="0" t="0"/>
          <a:stretch/>
        </p:blipFill>
        <p:spPr>
          <a:xfrm>
            <a:off x="4381920" y="1719360"/>
            <a:ext cx="4216680" cy="2944080"/>
          </a:xfrm>
          <a:prstGeom prst="rect">
            <a:avLst/>
          </a:prstGeom>
          <a:noFill/>
          <a:ln>
            <a:noFill/>
          </a:ln>
        </p:spPr>
      </p:pic>
      <p:sp>
        <p:nvSpPr>
          <p:cNvPr id="489" name="Google Shape;489;p101"/>
          <p:cNvSpPr txBox="1"/>
          <p:nvPr/>
        </p:nvSpPr>
        <p:spPr>
          <a:xfrm>
            <a:off x="640080" y="1764360"/>
            <a:ext cx="3657600" cy="4819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Ancient synagogues were designed using three basic architectural plans. The Khirbet Shema synagogue , in the northern Galilee, is a broadhouse-type synagogue: Its entrance lies along the wall oriented toward Jerusalem, on the right side of the photo; </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latin typeface="Arial"/>
              <a:ea typeface="Arial"/>
              <a:cs typeface="Arial"/>
              <a:sym typeface="Arial"/>
            </a:endParaRPr>
          </a:p>
        </p:txBody>
      </p:sp>
      <p:sp>
        <p:nvSpPr>
          <p:cNvPr id="490" name="Google Shape;490;p101"/>
          <p:cNvSpPr txBox="1"/>
          <p:nvPr/>
        </p:nvSpPr>
        <p:spPr>
          <a:xfrm>
            <a:off x="640080" y="4846320"/>
            <a:ext cx="7863840" cy="1568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inside the synagogue, along the wall opposite the entrance, the excavators found a well-constructed bemah—a raised place where the Torah shrine was set. In the so-called “Galilean Basilica” (as in the Bar’am synagogue), three large portals adorn a facade oriented southward toward Jerusalem; the Torah shrine was probably between the doors on the southern wall.</a:t>
            </a:r>
            <a:endParaRPr b="0" i="0" sz="1600" u="none" cap="none" strike="noStrike">
              <a:latin typeface="Arial"/>
              <a:ea typeface="Arial"/>
              <a:cs typeface="Arial"/>
              <a:sym typeface="Arial"/>
            </a:endParaRPr>
          </a:p>
        </p:txBody>
      </p:sp>
      <p:sp>
        <p:nvSpPr>
          <p:cNvPr id="491" name="Google Shape;491;p101"/>
          <p:cNvSpPr/>
          <p:nvPr/>
        </p:nvSpPr>
        <p:spPr>
          <a:xfrm>
            <a:off x="822960" y="6098040"/>
            <a:ext cx="740664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Bible Review 12:2, April 1996</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Did the Synagogue Replace the Temple?</a:t>
            </a:r>
            <a:endParaRPr b="0" i="0" sz="16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102"/>
          <p:cNvSpPr txBox="1"/>
          <p:nvPr/>
        </p:nvSpPr>
        <p:spPr>
          <a:xfrm>
            <a:off x="5303520" y="1908000"/>
            <a:ext cx="37490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046380"/>
                </a:solidFill>
                <a:latin typeface="Arial"/>
                <a:ea typeface="Arial"/>
                <a:cs typeface="Arial"/>
                <a:sym typeface="Arial"/>
              </a:rPr>
              <a:t>Map of Synagogues in Ancient Israel from 1</a:t>
            </a:r>
            <a:r>
              <a:rPr b="1" baseline="30000" i="0" lang="en-US" sz="4000" u="none" cap="none" strike="noStrike">
                <a:solidFill>
                  <a:srgbClr val="046380"/>
                </a:solidFill>
                <a:latin typeface="Arial"/>
                <a:ea typeface="Arial"/>
                <a:cs typeface="Arial"/>
                <a:sym typeface="Arial"/>
              </a:rPr>
              <a:t>st</a:t>
            </a:r>
            <a:r>
              <a:rPr b="1" i="0" lang="en-US" sz="4000" u="none" cap="none" strike="noStrike">
                <a:solidFill>
                  <a:srgbClr val="046380"/>
                </a:solidFill>
                <a:latin typeface="Arial"/>
                <a:ea typeface="Arial"/>
                <a:cs typeface="Arial"/>
                <a:sym typeface="Arial"/>
              </a:rPr>
              <a:t> – 8</a:t>
            </a:r>
            <a:r>
              <a:rPr b="1" baseline="30000" i="0" lang="en-US" sz="4000" u="none" cap="none" strike="noStrike">
                <a:solidFill>
                  <a:srgbClr val="046380"/>
                </a:solidFill>
                <a:latin typeface="Arial"/>
                <a:ea typeface="Arial"/>
                <a:cs typeface="Arial"/>
                <a:sym typeface="Arial"/>
              </a:rPr>
              <a:t>th</a:t>
            </a:r>
            <a:r>
              <a:rPr b="1" i="0" lang="en-US" sz="4000" u="none" cap="none" strike="noStrike">
                <a:solidFill>
                  <a:srgbClr val="046380"/>
                </a:solidFill>
                <a:latin typeface="Arial"/>
                <a:ea typeface="Arial"/>
                <a:cs typeface="Arial"/>
                <a:sym typeface="Arial"/>
              </a:rPr>
              <a:t> Century AD</a:t>
            </a:r>
            <a:endParaRPr b="0" i="0" sz="4000" u="none" cap="none" strike="noStrike">
              <a:solidFill>
                <a:srgbClr val="000000"/>
              </a:solidFill>
              <a:latin typeface="Book Antiqua"/>
              <a:ea typeface="Book Antiqua"/>
              <a:cs typeface="Book Antiqua"/>
              <a:sym typeface="Book Antiqua"/>
            </a:endParaRPr>
          </a:p>
        </p:txBody>
      </p:sp>
      <p:pic>
        <p:nvPicPr>
          <p:cNvPr id="497" name="Google Shape;497;p102"/>
          <p:cNvPicPr preferRelativeResize="0"/>
          <p:nvPr/>
        </p:nvPicPr>
        <p:blipFill rotWithShape="1">
          <a:blip r:embed="rId3">
            <a:alphaModFix/>
          </a:blip>
          <a:srcRect b="0" l="0" r="0" t="0"/>
          <a:stretch/>
        </p:blipFill>
        <p:spPr>
          <a:xfrm>
            <a:off x="0" y="0"/>
            <a:ext cx="5211720" cy="6857640"/>
          </a:xfrm>
          <a:prstGeom prst="rect">
            <a:avLst/>
          </a:prstGeom>
          <a:noFill/>
          <a:ln>
            <a:noFill/>
          </a:ln>
        </p:spPr>
      </p:pic>
      <p:sp>
        <p:nvSpPr>
          <p:cNvPr id="498" name="Google Shape;498;p102"/>
          <p:cNvSpPr/>
          <p:nvPr/>
        </p:nvSpPr>
        <p:spPr>
          <a:xfrm>
            <a:off x="5577840" y="5215320"/>
            <a:ext cx="3200400" cy="8197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Bible Review 12:2, April 1996</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Did the Synagogue Replace the Temple?</a:t>
            </a:r>
            <a:endParaRPr b="0" i="0" sz="16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103"/>
          <p:cNvSpPr txBox="1"/>
          <p:nvPr/>
        </p:nvSpPr>
        <p:spPr>
          <a:xfrm>
            <a:off x="1248480" y="259920"/>
            <a:ext cx="682236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046380"/>
                </a:solidFill>
                <a:latin typeface="Arial"/>
                <a:ea typeface="Arial"/>
                <a:cs typeface="Arial"/>
                <a:sym typeface="Arial"/>
              </a:rPr>
              <a:t>Masada and Gamla Synagogues</a:t>
            </a:r>
            <a:endParaRPr b="0" i="0" sz="4000" u="none" cap="none" strike="noStrike">
              <a:solidFill>
                <a:srgbClr val="000000"/>
              </a:solidFill>
              <a:latin typeface="Book Antiqua"/>
              <a:ea typeface="Book Antiqua"/>
              <a:cs typeface="Book Antiqua"/>
              <a:sym typeface="Book Antiqua"/>
            </a:endParaRPr>
          </a:p>
        </p:txBody>
      </p:sp>
      <p:pic>
        <p:nvPicPr>
          <p:cNvPr id="505" name="Google Shape;505;p103"/>
          <p:cNvPicPr preferRelativeResize="0"/>
          <p:nvPr/>
        </p:nvPicPr>
        <p:blipFill rotWithShape="1">
          <a:blip r:embed="rId3">
            <a:alphaModFix/>
          </a:blip>
          <a:srcRect b="0" l="0" r="0" t="0"/>
          <a:stretch/>
        </p:blipFill>
        <p:spPr>
          <a:xfrm>
            <a:off x="4663440" y="1727280"/>
            <a:ext cx="3930480" cy="2338560"/>
          </a:xfrm>
          <a:prstGeom prst="rect">
            <a:avLst/>
          </a:prstGeom>
          <a:noFill/>
          <a:ln>
            <a:noFill/>
          </a:ln>
        </p:spPr>
      </p:pic>
      <p:sp>
        <p:nvSpPr>
          <p:cNvPr id="506" name="Google Shape;506;p103"/>
          <p:cNvSpPr/>
          <p:nvPr/>
        </p:nvSpPr>
        <p:spPr>
          <a:xfrm>
            <a:off x="646920" y="1727280"/>
            <a:ext cx="3701160" cy="398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Like the assembly structure at Masada—converted into a synagogue by the Zealots during the First Jewish Revolt—stepped benches lined the walls of Second Temple-period synagogues, and the focal point was the center of the room.</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The Second Temple-period synagogue at Gamla features stepped benches along its walls and a mikveh (ritual bath) located just south of its entrance.</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p:txBody>
      </p:sp>
      <p:sp>
        <p:nvSpPr>
          <p:cNvPr id="507" name="Google Shape;507;p103"/>
          <p:cNvSpPr/>
          <p:nvPr/>
        </p:nvSpPr>
        <p:spPr>
          <a:xfrm>
            <a:off x="731520" y="5394960"/>
            <a:ext cx="3657600" cy="1063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41:3, May/June 2015</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Synagogues: Before and After the Roman Destruction of the Temple</a:t>
            </a:r>
            <a:endParaRPr b="0" i="0" sz="1600" u="none" cap="none" strike="noStrike">
              <a:latin typeface="Arial"/>
              <a:ea typeface="Arial"/>
              <a:cs typeface="Arial"/>
              <a:sym typeface="Arial"/>
            </a:endParaRPr>
          </a:p>
        </p:txBody>
      </p:sp>
      <p:pic>
        <p:nvPicPr>
          <p:cNvPr id="508" name="Google Shape;508;p103"/>
          <p:cNvPicPr preferRelativeResize="0"/>
          <p:nvPr/>
        </p:nvPicPr>
        <p:blipFill rotWithShape="1">
          <a:blip r:embed="rId4">
            <a:alphaModFix/>
          </a:blip>
          <a:srcRect b="0" l="0" r="0" t="0"/>
          <a:stretch/>
        </p:blipFill>
        <p:spPr>
          <a:xfrm>
            <a:off x="4663440" y="4023720"/>
            <a:ext cx="3931920" cy="262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104"/>
          <p:cNvSpPr txBox="1"/>
          <p:nvPr/>
        </p:nvSpPr>
        <p:spPr>
          <a:xfrm>
            <a:off x="457200" y="1522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046380"/>
                </a:solidFill>
                <a:latin typeface="Arial"/>
                <a:ea typeface="Arial"/>
                <a:cs typeface="Arial"/>
                <a:sym typeface="Arial"/>
              </a:rPr>
              <a:t>Theodotus Synagogue Inscription 1st Century AD</a:t>
            </a:r>
            <a:endParaRPr b="0" i="0" sz="4000" u="none" cap="none" strike="noStrike">
              <a:solidFill>
                <a:srgbClr val="000000"/>
              </a:solidFill>
              <a:latin typeface="Book Antiqua"/>
              <a:ea typeface="Book Antiqua"/>
              <a:cs typeface="Book Antiqua"/>
              <a:sym typeface="Book Antiqua"/>
            </a:endParaRPr>
          </a:p>
        </p:txBody>
      </p:sp>
      <p:pic>
        <p:nvPicPr>
          <p:cNvPr id="514" name="Google Shape;514;p104"/>
          <p:cNvPicPr preferRelativeResize="0"/>
          <p:nvPr/>
        </p:nvPicPr>
        <p:blipFill rotWithShape="1">
          <a:blip r:embed="rId3">
            <a:alphaModFix/>
          </a:blip>
          <a:srcRect b="0" l="0" r="0" t="0"/>
          <a:stretch/>
        </p:blipFill>
        <p:spPr>
          <a:xfrm>
            <a:off x="3902400" y="1554480"/>
            <a:ext cx="4692960" cy="2714040"/>
          </a:xfrm>
          <a:prstGeom prst="rect">
            <a:avLst/>
          </a:prstGeom>
          <a:noFill/>
          <a:ln>
            <a:noFill/>
          </a:ln>
        </p:spPr>
      </p:pic>
      <p:sp>
        <p:nvSpPr>
          <p:cNvPr id="515" name="Google Shape;515;p104"/>
          <p:cNvSpPr/>
          <p:nvPr/>
        </p:nvSpPr>
        <p:spPr>
          <a:xfrm>
            <a:off x="91440" y="2228040"/>
            <a:ext cx="3657600" cy="9126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Bible Review 12:2, April 1996</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800" u="none" cap="none" strike="noStrike">
                <a:solidFill>
                  <a:srgbClr val="CC5E28"/>
                </a:solidFill>
                <a:latin typeface="Arial"/>
                <a:ea typeface="Arial"/>
                <a:cs typeface="Arial"/>
                <a:sym typeface="Arial"/>
              </a:rPr>
              <a:t>Did the Synagogue Replace the Temple?</a:t>
            </a:r>
            <a:endParaRPr b="0" i="0" sz="1800" u="none" cap="none" strike="noStrike">
              <a:latin typeface="Arial"/>
              <a:ea typeface="Arial"/>
              <a:cs typeface="Arial"/>
              <a:sym typeface="Arial"/>
            </a:endParaRPr>
          </a:p>
        </p:txBody>
      </p:sp>
      <p:sp>
        <p:nvSpPr>
          <p:cNvPr id="516" name="Google Shape;516;p104"/>
          <p:cNvSpPr/>
          <p:nvPr/>
        </p:nvSpPr>
        <p:spPr>
          <a:xfrm>
            <a:off x="505080" y="4297680"/>
            <a:ext cx="7998840" cy="2558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“Theodotus built the synagogue for the reading of the law [Torah]” reads part of this first-century C.E. inscription, in Greek, discovered just south of the Temple Mount in Jerusalem. According to the inscription, Theodotus’s synagogue contained rooms for itinerants and water installations for bathing. Standing in sight of the Temple Mount, this Jerusalem synagogue was a place where Jews assembled to study Scripture. Theodotus’s synagogue apparently also gave shelter to pilgrims, who may have purified themselves in its pools before ascending to the Temple.</a:t>
            </a:r>
            <a:endParaRPr b="0" i="0" sz="18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105"/>
          <p:cNvSpPr txBox="1"/>
          <p:nvPr/>
        </p:nvSpPr>
        <p:spPr>
          <a:xfrm>
            <a:off x="457200" y="6094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i="0" lang="en-US" sz="3600" u="none" cap="none" strike="noStrike">
                <a:solidFill>
                  <a:srgbClr val="046380"/>
                </a:solidFill>
                <a:latin typeface="Arial"/>
                <a:ea typeface="Arial"/>
                <a:cs typeface="Arial"/>
                <a:sym typeface="Arial"/>
              </a:rPr>
              <a:t>“Shekel of Israel,” “Jerusalem the Holy” and “Year Two” (the second year of the Revolt, 68 C.E.)</a:t>
            </a:r>
            <a:endParaRPr b="0" i="0" sz="3600" u="none" cap="none" strike="noStrike">
              <a:solidFill>
                <a:srgbClr val="000000"/>
              </a:solidFill>
              <a:latin typeface="Book Antiqua"/>
              <a:ea typeface="Book Antiqua"/>
              <a:cs typeface="Book Antiqua"/>
              <a:sym typeface="Book Antiqua"/>
            </a:endParaRPr>
          </a:p>
        </p:txBody>
      </p:sp>
      <p:pic>
        <p:nvPicPr>
          <p:cNvPr id="523" name="Google Shape;523;p105"/>
          <p:cNvPicPr preferRelativeResize="0"/>
          <p:nvPr/>
        </p:nvPicPr>
        <p:blipFill rotWithShape="1">
          <a:blip r:embed="rId3">
            <a:alphaModFix/>
          </a:blip>
          <a:srcRect b="0" l="0" r="0" t="0"/>
          <a:stretch/>
        </p:blipFill>
        <p:spPr>
          <a:xfrm>
            <a:off x="512640" y="2000520"/>
            <a:ext cx="4114440" cy="3979440"/>
          </a:xfrm>
          <a:prstGeom prst="rect">
            <a:avLst/>
          </a:prstGeom>
          <a:noFill/>
          <a:ln>
            <a:noFill/>
          </a:ln>
        </p:spPr>
      </p:pic>
      <p:pic>
        <p:nvPicPr>
          <p:cNvPr id="524" name="Google Shape;524;p105"/>
          <p:cNvPicPr preferRelativeResize="0"/>
          <p:nvPr/>
        </p:nvPicPr>
        <p:blipFill rotWithShape="1">
          <a:blip r:embed="rId4">
            <a:alphaModFix/>
          </a:blip>
          <a:srcRect b="0" l="0" r="0" t="0"/>
          <a:stretch/>
        </p:blipFill>
        <p:spPr>
          <a:xfrm>
            <a:off x="4759560" y="2000520"/>
            <a:ext cx="3809520" cy="3979440"/>
          </a:xfrm>
          <a:prstGeom prst="rect">
            <a:avLst/>
          </a:prstGeom>
          <a:noFill/>
          <a:ln>
            <a:noFill/>
          </a:ln>
        </p:spPr>
      </p:pic>
      <p:sp>
        <p:nvSpPr>
          <p:cNvPr id="525" name="Google Shape;525;p105"/>
          <p:cNvSpPr/>
          <p:nvPr/>
        </p:nvSpPr>
        <p:spPr>
          <a:xfrm>
            <a:off x="2011680" y="6035040"/>
            <a:ext cx="539496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29:3, May/June 2003</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Spending Your Way through Jewish History</a:t>
            </a:r>
            <a:endParaRPr b="0" i="0" sz="16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106"/>
          <p:cNvSpPr txBox="1"/>
          <p:nvPr/>
        </p:nvSpPr>
        <p:spPr>
          <a:xfrm>
            <a:off x="688320" y="5702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i="0" lang="en-US" sz="4000" u="none" cap="none" strike="noStrike">
                <a:solidFill>
                  <a:srgbClr val="046380"/>
                </a:solidFill>
                <a:latin typeface="Arial"/>
                <a:ea typeface="Arial"/>
                <a:cs typeface="Arial"/>
                <a:sym typeface="Arial"/>
              </a:rPr>
              <a:t>Judea Capta Coin</a:t>
            </a:r>
            <a:endParaRPr b="0" i="0" sz="4000" u="none" cap="none" strike="noStrike">
              <a:solidFill>
                <a:srgbClr val="000000"/>
              </a:solidFill>
              <a:latin typeface="Book Antiqua"/>
              <a:ea typeface="Book Antiqua"/>
              <a:cs typeface="Book Antiqua"/>
              <a:sym typeface="Book Antiqua"/>
            </a:endParaRPr>
          </a:p>
        </p:txBody>
      </p:sp>
      <p:pic>
        <p:nvPicPr>
          <p:cNvPr id="532" name="Google Shape;532;p106"/>
          <p:cNvPicPr preferRelativeResize="0"/>
          <p:nvPr/>
        </p:nvPicPr>
        <p:blipFill rotWithShape="1">
          <a:blip r:embed="rId3">
            <a:alphaModFix/>
          </a:blip>
          <a:srcRect b="0" l="0" r="0" t="0"/>
          <a:stretch/>
        </p:blipFill>
        <p:spPr>
          <a:xfrm>
            <a:off x="457200" y="1801080"/>
            <a:ext cx="4114440" cy="3749400"/>
          </a:xfrm>
          <a:prstGeom prst="rect">
            <a:avLst/>
          </a:prstGeom>
          <a:noFill/>
          <a:ln>
            <a:noFill/>
          </a:ln>
        </p:spPr>
      </p:pic>
      <p:pic>
        <p:nvPicPr>
          <p:cNvPr id="533" name="Google Shape;533;p106"/>
          <p:cNvPicPr preferRelativeResize="0"/>
          <p:nvPr/>
        </p:nvPicPr>
        <p:blipFill rotWithShape="1">
          <a:blip r:embed="rId4">
            <a:alphaModFix/>
          </a:blip>
          <a:srcRect b="0" l="0" r="0" t="0"/>
          <a:stretch/>
        </p:blipFill>
        <p:spPr>
          <a:xfrm>
            <a:off x="4572000" y="1801080"/>
            <a:ext cx="4114440" cy="3749400"/>
          </a:xfrm>
          <a:prstGeom prst="rect">
            <a:avLst/>
          </a:prstGeom>
          <a:noFill/>
          <a:ln>
            <a:noFill/>
          </a:ln>
        </p:spPr>
      </p:pic>
      <p:sp>
        <p:nvSpPr>
          <p:cNvPr id="534" name="Google Shape;534;p106"/>
          <p:cNvSpPr/>
          <p:nvPr/>
        </p:nvSpPr>
        <p:spPr>
          <a:xfrm>
            <a:off x="505080" y="5671800"/>
            <a:ext cx="7998840" cy="638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Despite its minute size within the empire, suppression of the Great Jewish Revolt of 66–70 C.E. required a massive Roman military force. </a:t>
            </a:r>
            <a:endParaRPr b="0" i="0" sz="1800" u="none" cap="none" strike="noStrike">
              <a:latin typeface="Arial"/>
              <a:ea typeface="Arial"/>
              <a:cs typeface="Arial"/>
              <a:sym typeface="Arial"/>
            </a:endParaRPr>
          </a:p>
        </p:txBody>
      </p:sp>
      <p:sp>
        <p:nvSpPr>
          <p:cNvPr id="535" name="Google Shape;535;p106"/>
          <p:cNvSpPr/>
          <p:nvPr/>
        </p:nvSpPr>
        <p:spPr>
          <a:xfrm>
            <a:off x="182880" y="6217920"/>
            <a:ext cx="859536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36:1, January/February 2010</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Roman Coins Boast “Judaea Capta”</a:t>
            </a:r>
            <a:endParaRPr b="0" i="0" sz="16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107"/>
          <p:cNvSpPr txBox="1"/>
          <p:nvPr/>
        </p:nvSpPr>
        <p:spPr>
          <a:xfrm>
            <a:off x="4114800" y="182880"/>
            <a:ext cx="4617360" cy="2560320"/>
          </a:xfrm>
          <a:prstGeom prst="rect">
            <a:avLst/>
          </a:prstGeom>
          <a:noFill/>
          <a:ln>
            <a:noFill/>
          </a:ln>
        </p:spPr>
        <p:txBody>
          <a:bodyPr anchorCtr="0" anchor="ctr" bIns="45700" lIns="91425" spcFirstLastPara="1" rIns="91425" wrap="square" tIns="45700">
            <a:noAutofit/>
          </a:bodyPr>
          <a:lstStyle/>
          <a:p>
            <a:pPr indent="0" lvl="0" marL="0" marR="0" rtl="0" algn="ctr">
              <a:lnSpc>
                <a:spcPct val="95000"/>
              </a:lnSpc>
              <a:spcBef>
                <a:spcPts val="0"/>
              </a:spcBef>
              <a:spcAft>
                <a:spcPts val="0"/>
              </a:spcAft>
              <a:buNone/>
            </a:pPr>
            <a:r>
              <a:rPr b="1" i="0" lang="en-US" sz="3200" u="none" cap="none" strike="noStrike">
                <a:solidFill>
                  <a:srgbClr val="046380"/>
                </a:solidFill>
                <a:latin typeface="Arial"/>
                <a:ea typeface="Arial"/>
                <a:cs typeface="Arial"/>
                <a:sym typeface="Arial"/>
              </a:rPr>
              <a:t>The Best Representation of the Temple Menorah</a:t>
            </a:r>
            <a:endParaRPr b="0" i="0" sz="3200" u="none" cap="none" strike="noStrike">
              <a:solidFill>
                <a:srgbClr val="000000"/>
              </a:solidFill>
              <a:latin typeface="Book Antiqua"/>
              <a:ea typeface="Book Antiqua"/>
              <a:cs typeface="Book Antiqua"/>
              <a:sym typeface="Book Antiqua"/>
            </a:endParaRPr>
          </a:p>
        </p:txBody>
      </p:sp>
      <p:pic>
        <p:nvPicPr>
          <p:cNvPr id="542" name="Google Shape;542;p107"/>
          <p:cNvPicPr preferRelativeResize="0"/>
          <p:nvPr/>
        </p:nvPicPr>
        <p:blipFill rotWithShape="1">
          <a:blip r:embed="rId3">
            <a:alphaModFix/>
          </a:blip>
          <a:srcRect b="0" l="0" r="0" t="0"/>
          <a:stretch/>
        </p:blipFill>
        <p:spPr>
          <a:xfrm>
            <a:off x="228600" y="548640"/>
            <a:ext cx="3686760" cy="4389120"/>
          </a:xfrm>
          <a:prstGeom prst="rect">
            <a:avLst/>
          </a:prstGeom>
          <a:noFill/>
          <a:ln>
            <a:noFill/>
          </a:ln>
        </p:spPr>
      </p:pic>
      <p:sp>
        <p:nvSpPr>
          <p:cNvPr id="543" name="Google Shape;543;p107"/>
          <p:cNvSpPr/>
          <p:nvPr/>
        </p:nvSpPr>
        <p:spPr>
          <a:xfrm>
            <a:off x="4114800" y="2194560"/>
            <a:ext cx="4846320" cy="4227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The Temple Menorah appears in the fragment of a first-century graffito etched in plaster found in excavations in Jerusalem’s Jewish Quarter merely a few hundred feet from the Temple Mount. It is one of the earliest depictions of the candelabra that illuminated the Jewish Temple. The seven-branched Menorah rests on a triangular base, unlike its depiction on the Arch of Titus. The incomplete etchings to the right (here reconstructed) are usually interpreted as being part of the Showbread table and the altar. The juxtaposition of the Menorah and the table mirrors their description in Exodus 25, and is likely based on their relationship to one another in the Temple. The graffito was probably carved by someone familiar with the items, but for reasons unknown.</a:t>
            </a:r>
            <a:endParaRPr b="0" i="0" sz="1600" u="none" cap="none" strike="noStrike">
              <a:latin typeface="Arial"/>
              <a:ea typeface="Arial"/>
              <a:cs typeface="Arial"/>
              <a:sym typeface="Arial"/>
            </a:endParaRPr>
          </a:p>
        </p:txBody>
      </p:sp>
      <p:sp>
        <p:nvSpPr>
          <p:cNvPr id="544" name="Google Shape;544;p107"/>
          <p:cNvSpPr/>
          <p:nvPr/>
        </p:nvSpPr>
        <p:spPr>
          <a:xfrm>
            <a:off x="274320" y="5120640"/>
            <a:ext cx="3657600" cy="11869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Biblical Archaeology Review 31:4, July/August 2005</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800" u="none" cap="none" strike="noStrike">
                <a:solidFill>
                  <a:srgbClr val="CC5E28"/>
                </a:solidFill>
                <a:latin typeface="Arial"/>
                <a:ea typeface="Arial"/>
                <a:cs typeface="Arial"/>
                <a:sym typeface="Arial"/>
              </a:rPr>
              <a:t>The Temple Menorah—Where Is It?</a:t>
            </a:r>
            <a:endParaRPr b="0" i="0" sz="1800" u="none" cap="none"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108"/>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046380"/>
                </a:solidFill>
                <a:latin typeface="Arial"/>
                <a:ea typeface="Arial"/>
                <a:cs typeface="Arial"/>
                <a:sym typeface="Arial"/>
              </a:rPr>
              <a:t>Jerusalem and the Temple Are Destroyed by Titus</a:t>
            </a:r>
            <a:endParaRPr b="0" i="0" sz="4000" u="none" cap="none" strike="noStrike">
              <a:solidFill>
                <a:srgbClr val="000000"/>
              </a:solidFill>
              <a:latin typeface="Book Antiqua"/>
              <a:ea typeface="Book Antiqua"/>
              <a:cs typeface="Book Antiqua"/>
              <a:sym typeface="Book Antiqua"/>
            </a:endParaRPr>
          </a:p>
        </p:txBody>
      </p:sp>
      <p:pic>
        <p:nvPicPr>
          <p:cNvPr id="551" name="Google Shape;551;p108"/>
          <p:cNvPicPr preferRelativeResize="0"/>
          <p:nvPr/>
        </p:nvPicPr>
        <p:blipFill rotWithShape="1">
          <a:blip r:embed="rId3">
            <a:alphaModFix/>
          </a:blip>
          <a:srcRect b="0" l="0" r="0" t="0"/>
          <a:stretch/>
        </p:blipFill>
        <p:spPr>
          <a:xfrm>
            <a:off x="5408640" y="1767960"/>
            <a:ext cx="3593880" cy="4282200"/>
          </a:xfrm>
          <a:prstGeom prst="rect">
            <a:avLst/>
          </a:prstGeom>
          <a:noFill/>
          <a:ln>
            <a:noFill/>
          </a:ln>
        </p:spPr>
      </p:pic>
      <p:sp>
        <p:nvSpPr>
          <p:cNvPr id="552" name="Google Shape;552;p108"/>
          <p:cNvSpPr/>
          <p:nvPr/>
        </p:nvSpPr>
        <p:spPr>
          <a:xfrm>
            <a:off x="274320" y="1807560"/>
            <a:ext cx="4846320" cy="4227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(left) Caught in the fire when the Romans attacked, a young woman who was in the kitchen of the Burnt House sank to the floor and was reaching for a step near the doorway when she died. The fire had spread so fast, perhaps fed by oil used in this kitchen, that she could not escape and was buried by falling debris.</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(right) At the ready, this spear was propped against a wall in the Burnt House where its owner could quickly grab it to defend himself against the invading Romans. But the Romans burned this house so quickly that the spear was never touched; instead it was buried in place by the fiery debris of collapsed walls and ceiling, preserving for 2,000 years this image of resistance and tragedy.</a:t>
            </a:r>
            <a:endParaRPr b="0" i="0" sz="1600" u="none" cap="none" strike="noStrike">
              <a:latin typeface="Arial"/>
              <a:ea typeface="Arial"/>
              <a:cs typeface="Arial"/>
              <a:sym typeface="Arial"/>
            </a:endParaRPr>
          </a:p>
        </p:txBody>
      </p:sp>
      <p:sp>
        <p:nvSpPr>
          <p:cNvPr id="553" name="Google Shape;553;p108"/>
          <p:cNvSpPr/>
          <p:nvPr/>
        </p:nvSpPr>
        <p:spPr>
          <a:xfrm>
            <a:off x="731520" y="6129000"/>
            <a:ext cx="777240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Biblical Archaeology Review 9:6, November/December 1983</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800" u="none" cap="none" strike="noStrike">
                <a:solidFill>
                  <a:srgbClr val="CC5E28"/>
                </a:solidFill>
                <a:latin typeface="Arial"/>
                <a:ea typeface="Arial"/>
                <a:cs typeface="Arial"/>
                <a:sym typeface="Arial"/>
              </a:rPr>
              <a:t>Jerusalem in Flames—The Burnt House Captures a Moment in Time</a:t>
            </a:r>
            <a:endParaRPr b="0" i="0" sz="18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109"/>
          <p:cNvSpPr txBox="1"/>
          <p:nvPr/>
        </p:nvSpPr>
        <p:spPr>
          <a:xfrm>
            <a:off x="732600" y="22140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046380"/>
                </a:solidFill>
                <a:latin typeface="Arial"/>
                <a:ea typeface="Arial"/>
                <a:cs typeface="Arial"/>
                <a:sym typeface="Arial"/>
              </a:rPr>
              <a:t>Underground Tunnels Found Beneath the City of David</a:t>
            </a:r>
            <a:endParaRPr b="0" i="0" sz="4000" u="none" cap="none" strike="noStrike">
              <a:solidFill>
                <a:srgbClr val="000000"/>
              </a:solidFill>
              <a:latin typeface="Book Antiqua"/>
              <a:ea typeface="Book Antiqua"/>
              <a:cs typeface="Book Antiqua"/>
              <a:sym typeface="Book Antiqua"/>
            </a:endParaRPr>
          </a:p>
        </p:txBody>
      </p:sp>
      <p:sp>
        <p:nvSpPr>
          <p:cNvPr id="559" name="Google Shape;559;p109"/>
          <p:cNvSpPr/>
          <p:nvPr/>
        </p:nvSpPr>
        <p:spPr>
          <a:xfrm>
            <a:off x="3431520" y="501120"/>
            <a:ext cx="184320" cy="3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109"/>
          <p:cNvPicPr preferRelativeResize="0"/>
          <p:nvPr/>
        </p:nvPicPr>
        <p:blipFill rotWithShape="1">
          <a:blip r:embed="rId3">
            <a:alphaModFix/>
          </a:blip>
          <a:srcRect b="19667" l="57996" r="7691" t="5434"/>
          <a:stretch/>
        </p:blipFill>
        <p:spPr>
          <a:xfrm>
            <a:off x="5303520" y="1577160"/>
            <a:ext cx="3436200" cy="5008680"/>
          </a:xfrm>
          <a:prstGeom prst="rect">
            <a:avLst/>
          </a:prstGeom>
          <a:noFill/>
          <a:ln>
            <a:noFill/>
          </a:ln>
        </p:spPr>
      </p:pic>
      <p:sp>
        <p:nvSpPr>
          <p:cNvPr id="561" name="Google Shape;561;p109"/>
          <p:cNvSpPr/>
          <p:nvPr/>
        </p:nvSpPr>
        <p:spPr>
          <a:xfrm>
            <a:off x="274320" y="1807560"/>
            <a:ext cx="4846320" cy="3443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 These wide Herodian paving stones not only created a stepped street from Jerusalem’s Pool of Siloam up to the Temple Mount, but they also concealed a large drainage tunnel that ran beneath the street. Breaches in the pavement make it possible to see into this tunnel, where the inhabitants of Jerusalem may have tried to escape the city during the Roman conquest and destruction in 70 C.E.</a:t>
            </a:r>
            <a:endParaRPr b="0" i="0" sz="2000" u="none" cap="none" strike="noStrike">
              <a:latin typeface="Arial"/>
              <a:ea typeface="Arial"/>
              <a:cs typeface="Arial"/>
              <a:sym typeface="Arial"/>
            </a:endParaRPr>
          </a:p>
        </p:txBody>
      </p:sp>
      <p:sp>
        <p:nvSpPr>
          <p:cNvPr id="562" name="Google Shape;562;p109"/>
          <p:cNvSpPr/>
          <p:nvPr/>
        </p:nvSpPr>
        <p:spPr>
          <a:xfrm>
            <a:off x="274320" y="5491080"/>
            <a:ext cx="4389120" cy="9126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Biblical Archaeology Review 36:3, May/June 2010</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800" u="none" cap="none" strike="noStrike">
                <a:solidFill>
                  <a:srgbClr val="CC5E28"/>
                </a:solidFill>
                <a:latin typeface="Arial"/>
                <a:ea typeface="Arial"/>
                <a:cs typeface="Arial"/>
                <a:sym typeface="Arial"/>
              </a:rPr>
              <a:t>Escape Clause</a:t>
            </a:r>
            <a:endParaRPr b="0" i="0" sz="1800" u="none" cap="none"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110"/>
          <p:cNvSpPr txBox="1"/>
          <p:nvPr/>
        </p:nvSpPr>
        <p:spPr>
          <a:xfrm>
            <a:off x="688320" y="5702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3600" u="none" cap="none" strike="noStrike">
                <a:solidFill>
                  <a:srgbClr val="046380"/>
                </a:solidFill>
                <a:latin typeface="Arial"/>
                <a:ea typeface="Arial"/>
                <a:cs typeface="Arial"/>
                <a:sym typeface="Arial"/>
              </a:rPr>
              <a:t>Ballista Stones From Gamla</a:t>
            </a:r>
            <a:endParaRPr b="0" i="0" sz="3600" u="none" cap="none" strike="noStrike">
              <a:solidFill>
                <a:srgbClr val="000000"/>
              </a:solidFill>
              <a:latin typeface="Book Antiqua"/>
              <a:ea typeface="Book Antiqua"/>
              <a:cs typeface="Book Antiqua"/>
              <a:sym typeface="Book Antiqua"/>
            </a:endParaRPr>
          </a:p>
        </p:txBody>
      </p:sp>
      <p:sp>
        <p:nvSpPr>
          <p:cNvPr id="568" name="Google Shape;568;p110"/>
          <p:cNvSpPr/>
          <p:nvPr/>
        </p:nvSpPr>
        <p:spPr>
          <a:xfrm>
            <a:off x="3566160" y="4937760"/>
            <a:ext cx="5303520" cy="9126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Biblical Archaeology Review 18:1, January/February 1992</a:t>
            </a:r>
            <a:endParaRPr b="0" i="0" sz="18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800" u="none" cap="none" strike="noStrike">
                <a:solidFill>
                  <a:srgbClr val="CC5E28"/>
                </a:solidFill>
                <a:latin typeface="Arial"/>
                <a:ea typeface="Arial"/>
                <a:cs typeface="Arial"/>
                <a:sym typeface="Arial"/>
              </a:rPr>
              <a:t>Gamla: Portrait of a Rebellion</a:t>
            </a:r>
            <a:endParaRPr b="0" i="0" sz="1800" u="none" cap="none" strike="noStrike">
              <a:latin typeface="Arial"/>
              <a:ea typeface="Arial"/>
              <a:cs typeface="Arial"/>
              <a:sym typeface="Arial"/>
            </a:endParaRPr>
          </a:p>
        </p:txBody>
      </p:sp>
      <p:pic>
        <p:nvPicPr>
          <p:cNvPr id="569" name="Google Shape;569;p110"/>
          <p:cNvPicPr preferRelativeResize="0"/>
          <p:nvPr/>
        </p:nvPicPr>
        <p:blipFill rotWithShape="1">
          <a:blip r:embed="rId3">
            <a:alphaModFix/>
          </a:blip>
          <a:srcRect b="0" l="0" r="0" t="0"/>
          <a:stretch/>
        </p:blipFill>
        <p:spPr>
          <a:xfrm>
            <a:off x="744840" y="1828800"/>
            <a:ext cx="3197520" cy="4663440"/>
          </a:xfrm>
          <a:prstGeom prst="rect">
            <a:avLst/>
          </a:prstGeom>
          <a:noFill/>
          <a:ln>
            <a:noFill/>
          </a:ln>
        </p:spPr>
      </p:pic>
      <p:sp>
        <p:nvSpPr>
          <p:cNvPr id="570" name="Google Shape;570;p110"/>
          <p:cNvSpPr txBox="1"/>
          <p:nvPr/>
        </p:nvSpPr>
        <p:spPr>
          <a:xfrm>
            <a:off x="4023360" y="1920240"/>
            <a:ext cx="4754880" cy="35661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2000" u="none" cap="none" strike="noStrike">
                <a:latin typeface="Arial"/>
                <a:ea typeface="Arial"/>
                <a:cs typeface="Arial"/>
                <a:sym typeface="Arial"/>
              </a:rPr>
              <a:t>Spherical basalt stones provided the ammunition for Roman ballistae, a type of catapult. The ballista stones shown here were found in a heap inside the city wall. Gamla’s defenders probably collected them during the night in order to throw them back at the Romans the next day.</a:t>
            </a:r>
            <a:endParaRPr b="0" sz="20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93"/>
          <p:cNvSpPr txBox="1"/>
          <p:nvPr/>
        </p:nvSpPr>
        <p:spPr>
          <a:xfrm>
            <a:off x="697680" y="30492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rgbClr val="046380"/>
                </a:solidFill>
                <a:latin typeface="Arial"/>
                <a:ea typeface="Arial"/>
                <a:cs typeface="Arial"/>
                <a:sym typeface="Arial"/>
              </a:rPr>
              <a:t>The Royal Stoa</a:t>
            </a:r>
            <a:endParaRPr b="0" i="0" sz="4400" u="none" cap="none" strike="noStrike">
              <a:solidFill>
                <a:srgbClr val="000000"/>
              </a:solidFill>
              <a:latin typeface="Book Antiqua"/>
              <a:ea typeface="Book Antiqua"/>
              <a:cs typeface="Book Antiqua"/>
              <a:sym typeface="Book Antiqua"/>
            </a:endParaRPr>
          </a:p>
        </p:txBody>
      </p:sp>
      <p:pic>
        <p:nvPicPr>
          <p:cNvPr id="410" name="Google Shape;410;p93"/>
          <p:cNvPicPr preferRelativeResize="0"/>
          <p:nvPr/>
        </p:nvPicPr>
        <p:blipFill rotWithShape="1">
          <a:blip r:embed="rId3">
            <a:alphaModFix/>
          </a:blip>
          <a:srcRect b="0" l="0" r="0" t="0"/>
          <a:stretch/>
        </p:blipFill>
        <p:spPr>
          <a:xfrm>
            <a:off x="441720" y="1624320"/>
            <a:ext cx="1990440" cy="1877400"/>
          </a:xfrm>
          <a:prstGeom prst="rect">
            <a:avLst/>
          </a:prstGeom>
          <a:noFill/>
          <a:ln>
            <a:noFill/>
          </a:ln>
        </p:spPr>
      </p:pic>
      <p:pic>
        <p:nvPicPr>
          <p:cNvPr id="411" name="Google Shape;411;p93"/>
          <p:cNvPicPr preferRelativeResize="0"/>
          <p:nvPr/>
        </p:nvPicPr>
        <p:blipFill rotWithShape="1">
          <a:blip r:embed="rId4">
            <a:alphaModFix/>
          </a:blip>
          <a:srcRect b="0" l="0" r="0" t="0"/>
          <a:stretch/>
        </p:blipFill>
        <p:spPr>
          <a:xfrm>
            <a:off x="441720" y="3616560"/>
            <a:ext cx="2009520" cy="1567440"/>
          </a:xfrm>
          <a:prstGeom prst="rect">
            <a:avLst/>
          </a:prstGeom>
          <a:noFill/>
          <a:ln>
            <a:noFill/>
          </a:ln>
        </p:spPr>
      </p:pic>
      <p:pic>
        <p:nvPicPr>
          <p:cNvPr id="412" name="Google Shape;412;p93"/>
          <p:cNvPicPr preferRelativeResize="0"/>
          <p:nvPr/>
        </p:nvPicPr>
        <p:blipFill rotWithShape="1">
          <a:blip r:embed="rId5">
            <a:alphaModFix/>
          </a:blip>
          <a:srcRect b="0" l="0" r="0" t="0"/>
          <a:stretch/>
        </p:blipFill>
        <p:spPr>
          <a:xfrm>
            <a:off x="427680" y="5298480"/>
            <a:ext cx="2004480" cy="1362960"/>
          </a:xfrm>
          <a:prstGeom prst="rect">
            <a:avLst/>
          </a:prstGeom>
          <a:noFill/>
          <a:ln>
            <a:noFill/>
          </a:ln>
        </p:spPr>
      </p:pic>
      <p:pic>
        <p:nvPicPr>
          <p:cNvPr id="413" name="Google Shape;413;p93"/>
          <p:cNvPicPr preferRelativeResize="0"/>
          <p:nvPr/>
        </p:nvPicPr>
        <p:blipFill rotWithShape="1">
          <a:blip r:embed="rId6">
            <a:alphaModFix/>
          </a:blip>
          <a:srcRect b="0" l="0" r="0" t="0"/>
          <a:stretch/>
        </p:blipFill>
        <p:spPr>
          <a:xfrm>
            <a:off x="6588360" y="1624320"/>
            <a:ext cx="2008440" cy="1643760"/>
          </a:xfrm>
          <a:prstGeom prst="rect">
            <a:avLst/>
          </a:prstGeom>
          <a:noFill/>
          <a:ln>
            <a:noFill/>
          </a:ln>
        </p:spPr>
      </p:pic>
      <p:pic>
        <p:nvPicPr>
          <p:cNvPr id="414" name="Google Shape;414;p93"/>
          <p:cNvPicPr preferRelativeResize="0"/>
          <p:nvPr/>
        </p:nvPicPr>
        <p:blipFill rotWithShape="1">
          <a:blip r:embed="rId7">
            <a:alphaModFix/>
          </a:blip>
          <a:srcRect b="0" l="0" r="0" t="0"/>
          <a:stretch/>
        </p:blipFill>
        <p:spPr>
          <a:xfrm>
            <a:off x="6588360" y="3389040"/>
            <a:ext cx="2008440" cy="1425960"/>
          </a:xfrm>
          <a:prstGeom prst="rect">
            <a:avLst/>
          </a:prstGeom>
          <a:noFill/>
          <a:ln>
            <a:noFill/>
          </a:ln>
        </p:spPr>
      </p:pic>
      <p:pic>
        <p:nvPicPr>
          <p:cNvPr id="415" name="Google Shape;415;p93"/>
          <p:cNvPicPr preferRelativeResize="0"/>
          <p:nvPr/>
        </p:nvPicPr>
        <p:blipFill rotWithShape="1">
          <a:blip r:embed="rId8">
            <a:alphaModFix/>
          </a:blip>
          <a:srcRect b="0" l="0" r="0" t="0"/>
          <a:stretch/>
        </p:blipFill>
        <p:spPr>
          <a:xfrm>
            <a:off x="6588360" y="4935960"/>
            <a:ext cx="2008440" cy="1811160"/>
          </a:xfrm>
          <a:prstGeom prst="rect">
            <a:avLst/>
          </a:prstGeom>
          <a:noFill/>
          <a:ln>
            <a:noFill/>
          </a:ln>
        </p:spPr>
      </p:pic>
      <p:pic>
        <p:nvPicPr>
          <p:cNvPr id="416" name="Google Shape;416;p93"/>
          <p:cNvPicPr preferRelativeResize="0"/>
          <p:nvPr/>
        </p:nvPicPr>
        <p:blipFill rotWithShape="1">
          <a:blip r:embed="rId9">
            <a:alphaModFix/>
          </a:blip>
          <a:srcRect b="0" l="0" r="0" t="0"/>
          <a:stretch/>
        </p:blipFill>
        <p:spPr>
          <a:xfrm>
            <a:off x="2508840" y="1523880"/>
            <a:ext cx="3983400" cy="3505320"/>
          </a:xfrm>
          <a:prstGeom prst="rect">
            <a:avLst/>
          </a:prstGeom>
          <a:noFill/>
          <a:ln>
            <a:noFill/>
          </a:ln>
        </p:spPr>
      </p:pic>
      <p:sp>
        <p:nvSpPr>
          <p:cNvPr id="417" name="Google Shape;417;p93"/>
          <p:cNvSpPr/>
          <p:nvPr/>
        </p:nvSpPr>
        <p:spPr>
          <a:xfrm>
            <a:off x="2651760" y="5029200"/>
            <a:ext cx="3657600" cy="9421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Biblical Archaeology Review 15:6, November/December 1989</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CC5E28"/>
                </a:solidFill>
                <a:latin typeface="Arial"/>
                <a:ea typeface="Arial"/>
                <a:cs typeface="Arial"/>
                <a:sym typeface="Arial"/>
              </a:rPr>
              <a:t>Reconstructing Herod’s Temple Mount in Jerusalem</a:t>
            </a:r>
            <a:endParaRPr b="0" i="0" sz="1400" u="none" cap="none" strike="noStrike">
              <a:latin typeface="Arial"/>
              <a:ea typeface="Arial"/>
              <a:cs typeface="Arial"/>
              <a:sym typeface="Arial"/>
            </a:endParaRPr>
          </a:p>
        </p:txBody>
      </p:sp>
      <p:sp>
        <p:nvSpPr>
          <p:cNvPr id="418" name="Google Shape;418;p93"/>
          <p:cNvSpPr/>
          <p:nvPr/>
        </p:nvSpPr>
        <p:spPr>
          <a:xfrm>
            <a:off x="2651760" y="5946840"/>
            <a:ext cx="3657600" cy="9421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Biblical Archaeology Review 36:2, March/April 2010</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CC5E28"/>
                </a:solidFill>
                <a:latin typeface="Arial"/>
                <a:ea typeface="Arial"/>
                <a:cs typeface="Arial"/>
                <a:sym typeface="Arial"/>
              </a:rPr>
              <a:t>New Evidence of the Royal Stoa and Roman Flames</a:t>
            </a:r>
            <a:endParaRPr b="0" i="0" sz="14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111"/>
          <p:cNvSpPr txBox="1"/>
          <p:nvPr/>
        </p:nvSpPr>
        <p:spPr>
          <a:xfrm>
            <a:off x="325440" y="570240"/>
            <a:ext cx="858096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Column Fragment Inscribed with the Names of Vespasian and Titus</a:t>
            </a:r>
            <a:endParaRPr b="0" sz="4000" strike="noStrike">
              <a:solidFill>
                <a:srgbClr val="000000"/>
              </a:solidFill>
              <a:latin typeface="Book Antiqua"/>
              <a:ea typeface="Book Antiqua"/>
              <a:cs typeface="Book Antiqua"/>
              <a:sym typeface="Book Antiqua"/>
            </a:endParaRPr>
          </a:p>
        </p:txBody>
      </p:sp>
      <p:pic>
        <p:nvPicPr>
          <p:cNvPr id="576" name="Google Shape;576;p111"/>
          <p:cNvPicPr preferRelativeResize="0"/>
          <p:nvPr/>
        </p:nvPicPr>
        <p:blipFill rotWithShape="1">
          <a:blip r:embed="rId3">
            <a:alphaModFix/>
          </a:blip>
          <a:srcRect b="0" l="0" r="0" t="0"/>
          <a:stretch/>
        </p:blipFill>
        <p:spPr>
          <a:xfrm>
            <a:off x="274320" y="2408400"/>
            <a:ext cx="1726200" cy="3673440"/>
          </a:xfrm>
          <a:prstGeom prst="rect">
            <a:avLst/>
          </a:prstGeom>
          <a:noFill/>
          <a:ln>
            <a:noFill/>
          </a:ln>
        </p:spPr>
      </p:pic>
      <p:sp>
        <p:nvSpPr>
          <p:cNvPr id="577" name="Google Shape;577;p111"/>
          <p:cNvSpPr txBox="1"/>
          <p:nvPr/>
        </p:nvSpPr>
        <p:spPr>
          <a:xfrm>
            <a:off x="2103120" y="2377440"/>
            <a:ext cx="6583680" cy="39326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000" strike="noStrike">
                <a:latin typeface="Arial"/>
                <a:ea typeface="Arial"/>
                <a:cs typeface="Arial"/>
                <a:sym typeface="Arial"/>
              </a:rPr>
              <a:t>“IMP[ERATOR] CAESAR VESPASIANUS AUG[USTUS] … ” reads the beginning of the Latin inscription on a triumphal column dedicated to Emperor Titus (ruled 79–81 C.E.; his family name was Vespasian), who led the siege against Jerusalem nine years before acceding to the throne. The abbreviation “LEG•X•FRE” appears at the bottom, indicating the column was erected by the Tenth Roman Legion. The monument probably stood at one of the entrances to the Roman temple in Jerusalem. The column was discovered incorporated into the foundations of a Moslem palace south of the Temple Mount.</a:t>
            </a:r>
            <a:endParaRPr b="0" sz="2000" strike="noStrike">
              <a:latin typeface="Arial"/>
              <a:ea typeface="Arial"/>
              <a:cs typeface="Arial"/>
              <a:sym typeface="Arial"/>
            </a:endParaRPr>
          </a:p>
        </p:txBody>
      </p:sp>
      <p:sp>
        <p:nvSpPr>
          <p:cNvPr id="578" name="Google Shape;578;p111"/>
          <p:cNvSpPr/>
          <p:nvPr/>
        </p:nvSpPr>
        <p:spPr>
          <a:xfrm>
            <a:off x="91440" y="6126480"/>
            <a:ext cx="9418320" cy="9126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23:6, November/December 1997</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Searching for Roman Jerusalem</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800"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112"/>
          <p:cNvSpPr txBox="1"/>
          <p:nvPr/>
        </p:nvSpPr>
        <p:spPr>
          <a:xfrm>
            <a:off x="457200" y="964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n-US" sz="4400" strike="noStrike">
                <a:solidFill>
                  <a:srgbClr val="046380"/>
                </a:solidFill>
                <a:latin typeface="Arial"/>
                <a:ea typeface="Arial"/>
                <a:cs typeface="Arial"/>
                <a:sym typeface="Arial"/>
              </a:rPr>
              <a:t>Arch of Titus</a:t>
            </a:r>
            <a:endParaRPr b="0" sz="4400" strike="noStrike">
              <a:solidFill>
                <a:srgbClr val="000000"/>
              </a:solidFill>
              <a:latin typeface="Book Antiqua"/>
              <a:ea typeface="Book Antiqua"/>
              <a:cs typeface="Book Antiqua"/>
              <a:sym typeface="Book Antiqua"/>
            </a:endParaRPr>
          </a:p>
        </p:txBody>
      </p:sp>
      <p:pic>
        <p:nvPicPr>
          <p:cNvPr id="585" name="Google Shape;585;p112"/>
          <p:cNvPicPr preferRelativeResize="0"/>
          <p:nvPr/>
        </p:nvPicPr>
        <p:blipFill rotWithShape="1">
          <a:blip r:embed="rId3">
            <a:alphaModFix/>
          </a:blip>
          <a:srcRect b="0" l="0" r="0" t="0"/>
          <a:stretch/>
        </p:blipFill>
        <p:spPr>
          <a:xfrm>
            <a:off x="298800" y="1239120"/>
            <a:ext cx="3330720" cy="3559320"/>
          </a:xfrm>
          <a:prstGeom prst="rect">
            <a:avLst/>
          </a:prstGeom>
          <a:noFill/>
          <a:ln>
            <a:noFill/>
          </a:ln>
        </p:spPr>
      </p:pic>
      <p:sp>
        <p:nvSpPr>
          <p:cNvPr id="586" name="Google Shape;586;p112"/>
          <p:cNvSpPr txBox="1"/>
          <p:nvPr/>
        </p:nvSpPr>
        <p:spPr>
          <a:xfrm>
            <a:off x="298800" y="5029200"/>
            <a:ext cx="8570880" cy="39326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Titus’s triumphal return from a vanquished Jerusalem in 70 C.E. was commemorated on his arch, not far from the Colosseum. Along the inside panel, just visible in the photograph of the arch , victorious soldiers display the items captured from the Temple, including the sacred candelabrum (menorah) and other ritual artifacts</a:t>
            </a:r>
            <a:endParaRPr b="0" sz="1600" strike="noStrike">
              <a:latin typeface="Arial"/>
              <a:ea typeface="Arial"/>
              <a:cs typeface="Arial"/>
              <a:sym typeface="Arial"/>
            </a:endParaRPr>
          </a:p>
        </p:txBody>
      </p:sp>
      <p:sp>
        <p:nvSpPr>
          <p:cNvPr id="587" name="Google Shape;587;p112"/>
          <p:cNvSpPr/>
          <p:nvPr/>
        </p:nvSpPr>
        <p:spPr>
          <a:xfrm>
            <a:off x="91440" y="6159240"/>
            <a:ext cx="4572000" cy="5158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Arial"/>
                <a:ea typeface="Arial"/>
                <a:cs typeface="Arial"/>
                <a:sym typeface="Arial"/>
              </a:rPr>
              <a:t>Biblical Archaeology Review 27:4, July/August 2001</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Financing the Colosseum</a:t>
            </a:r>
            <a:endParaRPr b="0" sz="1400" strike="noStrike">
              <a:latin typeface="Arial"/>
              <a:ea typeface="Arial"/>
              <a:cs typeface="Arial"/>
              <a:sym typeface="Arial"/>
            </a:endParaRPr>
          </a:p>
        </p:txBody>
      </p:sp>
      <p:sp>
        <p:nvSpPr>
          <p:cNvPr id="588" name="Google Shape;588;p112"/>
          <p:cNvSpPr/>
          <p:nvPr/>
        </p:nvSpPr>
        <p:spPr>
          <a:xfrm>
            <a:off x="4480560" y="6159240"/>
            <a:ext cx="4297680" cy="5158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Arial"/>
                <a:ea typeface="Arial"/>
                <a:cs typeface="Arial"/>
                <a:sym typeface="Arial"/>
              </a:rPr>
              <a:t>Biblical Archaeology Review 43:3, May/June 2017</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True Colors</a:t>
            </a:r>
            <a:endParaRPr b="0" sz="1400" strike="noStrike">
              <a:latin typeface="Arial"/>
              <a:ea typeface="Arial"/>
              <a:cs typeface="Arial"/>
              <a:sym typeface="Arial"/>
            </a:endParaRPr>
          </a:p>
        </p:txBody>
      </p:sp>
      <p:pic>
        <p:nvPicPr>
          <p:cNvPr id="589" name="Google Shape;589;p112"/>
          <p:cNvPicPr preferRelativeResize="0"/>
          <p:nvPr/>
        </p:nvPicPr>
        <p:blipFill rotWithShape="1">
          <a:blip r:embed="rId4">
            <a:alphaModFix/>
          </a:blip>
          <a:srcRect b="0" l="0" r="0" t="0"/>
          <a:stretch/>
        </p:blipFill>
        <p:spPr>
          <a:xfrm>
            <a:off x="3629520" y="1239120"/>
            <a:ext cx="5187600" cy="32594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113"/>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The Colosseum Inscription</a:t>
            </a:r>
            <a:endParaRPr b="0" sz="4400" strike="noStrike">
              <a:solidFill>
                <a:srgbClr val="000000"/>
              </a:solidFill>
              <a:latin typeface="Book Antiqua"/>
              <a:ea typeface="Book Antiqua"/>
              <a:cs typeface="Book Antiqua"/>
              <a:sym typeface="Book Antiqua"/>
            </a:endParaRPr>
          </a:p>
        </p:txBody>
      </p:sp>
      <p:pic>
        <p:nvPicPr>
          <p:cNvPr id="596" name="Google Shape;596;p113"/>
          <p:cNvPicPr preferRelativeResize="0"/>
          <p:nvPr/>
        </p:nvPicPr>
        <p:blipFill rotWithShape="1">
          <a:blip r:embed="rId3">
            <a:alphaModFix/>
          </a:blip>
          <a:srcRect b="0" l="0" r="0" t="0"/>
          <a:stretch/>
        </p:blipFill>
        <p:spPr>
          <a:xfrm>
            <a:off x="4021560" y="3589920"/>
            <a:ext cx="4858200" cy="1652760"/>
          </a:xfrm>
          <a:prstGeom prst="rect">
            <a:avLst/>
          </a:prstGeom>
          <a:noFill/>
          <a:ln>
            <a:noFill/>
          </a:ln>
        </p:spPr>
      </p:pic>
      <p:pic>
        <p:nvPicPr>
          <p:cNvPr id="597" name="Google Shape;597;p113"/>
          <p:cNvPicPr preferRelativeResize="0"/>
          <p:nvPr/>
        </p:nvPicPr>
        <p:blipFill rotWithShape="1">
          <a:blip r:embed="rId4">
            <a:alphaModFix/>
          </a:blip>
          <a:srcRect b="0" l="0" r="0" t="0"/>
          <a:stretch/>
        </p:blipFill>
        <p:spPr>
          <a:xfrm>
            <a:off x="4021560" y="1897560"/>
            <a:ext cx="4858200" cy="1627200"/>
          </a:xfrm>
          <a:prstGeom prst="rect">
            <a:avLst/>
          </a:prstGeom>
          <a:noFill/>
          <a:ln>
            <a:noFill/>
          </a:ln>
        </p:spPr>
      </p:pic>
      <p:sp>
        <p:nvSpPr>
          <p:cNvPr id="598" name="Google Shape;598;p113"/>
          <p:cNvSpPr/>
          <p:nvPr/>
        </p:nvSpPr>
        <p:spPr>
          <a:xfrm>
            <a:off x="263880" y="1897560"/>
            <a:ext cx="3757680" cy="4113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solidFill>
                  <a:srgbClr val="000000"/>
                </a:solidFill>
                <a:latin typeface="Arial"/>
                <a:ea typeface="Arial"/>
                <a:cs typeface="Arial"/>
                <a:sym typeface="Arial"/>
              </a:rPr>
              <a:t>The Colosseum Inscription</a:t>
            </a:r>
            <a:endParaRPr b="0" sz="2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latin typeface="Arial"/>
              <a:ea typeface="Arial"/>
              <a:cs typeface="Arial"/>
              <a:sym typeface="Arial"/>
            </a:endParaRPr>
          </a:p>
          <a:p>
            <a:pPr indent="0" lvl="0" marL="0" marR="0" rtl="0" algn="l">
              <a:lnSpc>
                <a:spcPct val="100000"/>
              </a:lnSpc>
              <a:spcBef>
                <a:spcPts val="0"/>
              </a:spcBef>
              <a:spcAft>
                <a:spcPts val="0"/>
              </a:spcAft>
              <a:buNone/>
            </a:pPr>
            <a:r>
              <a:rPr b="0" lang="en-US" sz="2400" strike="noStrike">
                <a:solidFill>
                  <a:srgbClr val="000000"/>
                </a:solidFill>
                <a:latin typeface="Arial"/>
                <a:ea typeface="Arial"/>
                <a:cs typeface="Arial"/>
                <a:sym typeface="Arial"/>
              </a:rPr>
              <a:t>A dedication attributing the construction of the Colosseum to Titus but still explaining that it was done </a:t>
            </a:r>
            <a:r>
              <a:rPr b="0" i="1" lang="en-US" sz="2400" strike="noStrike">
                <a:solidFill>
                  <a:srgbClr val="000000"/>
                </a:solidFill>
                <a:latin typeface="Arial"/>
                <a:ea typeface="Arial"/>
                <a:cs typeface="Arial"/>
                <a:sym typeface="Arial"/>
              </a:rPr>
              <a:t>ex manubiis</a:t>
            </a:r>
            <a:r>
              <a:rPr b="0" lang="en-US" sz="2400" strike="noStrike">
                <a:solidFill>
                  <a:srgbClr val="000000"/>
                </a:solidFill>
                <a:latin typeface="Arial"/>
                <a:ea typeface="Arial"/>
                <a:cs typeface="Arial"/>
                <a:sym typeface="Arial"/>
              </a:rPr>
              <a:t>, with the proceeds from the spoils of war.  </a:t>
            </a:r>
            <a:endParaRPr b="0" sz="2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latin typeface="Arial"/>
              <a:ea typeface="Arial"/>
              <a:cs typeface="Arial"/>
              <a:sym typeface="Arial"/>
            </a:endParaRPr>
          </a:p>
        </p:txBody>
      </p:sp>
      <p:sp>
        <p:nvSpPr>
          <p:cNvPr id="599" name="Google Shape;599;p113"/>
          <p:cNvSpPr/>
          <p:nvPr/>
        </p:nvSpPr>
        <p:spPr>
          <a:xfrm>
            <a:off x="1463040" y="5793480"/>
            <a:ext cx="621792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27:4, July/August 2001</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Financing the Colosseum</a:t>
            </a:r>
            <a:endParaRPr b="0" sz="1800"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114"/>
          <p:cNvSpPr txBox="1"/>
          <p:nvPr/>
        </p:nvSpPr>
        <p:spPr>
          <a:xfrm>
            <a:off x="457200" y="11376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The Sanhedrin</a:t>
            </a:r>
            <a:endParaRPr b="0" sz="4000" strike="noStrike">
              <a:solidFill>
                <a:srgbClr val="000000"/>
              </a:solidFill>
              <a:latin typeface="Book Antiqua"/>
              <a:ea typeface="Book Antiqua"/>
              <a:cs typeface="Book Antiqua"/>
              <a:sym typeface="Book Antiqua"/>
            </a:endParaRPr>
          </a:p>
        </p:txBody>
      </p:sp>
      <p:sp>
        <p:nvSpPr>
          <p:cNvPr id="605" name="Google Shape;605;p114"/>
          <p:cNvSpPr txBox="1"/>
          <p:nvPr/>
        </p:nvSpPr>
        <p:spPr>
          <a:xfrm>
            <a:off x="457200" y="3925440"/>
            <a:ext cx="3542040" cy="18352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800" strike="noStrike">
                <a:solidFill>
                  <a:srgbClr val="262626"/>
                </a:solidFill>
                <a:latin typeface="Arial"/>
                <a:ea typeface="Arial"/>
                <a:cs typeface="Arial"/>
                <a:sym typeface="Arial"/>
              </a:rPr>
              <a:t>Here then were the remains of a large Herodian building adjacent to the southern wall of the Temple Mount (at the foot of and east of a major entrance, the Triple Gate), at the most prominent point in the city, where masses of Jewish pilgrims once gathered to enter the Temple compound.</a:t>
            </a:r>
            <a:endParaRPr b="0" sz="1800" strike="noStrike">
              <a:solidFill>
                <a:srgbClr val="262626"/>
              </a:solidFill>
              <a:latin typeface="Book Antiqua"/>
              <a:ea typeface="Book Antiqua"/>
              <a:cs typeface="Book Antiqua"/>
              <a:sym typeface="Book Antiqua"/>
            </a:endParaRPr>
          </a:p>
        </p:txBody>
      </p:sp>
      <p:sp>
        <p:nvSpPr>
          <p:cNvPr id="606" name="Google Shape;606;p114"/>
          <p:cNvSpPr txBox="1"/>
          <p:nvPr/>
        </p:nvSpPr>
        <p:spPr>
          <a:xfrm>
            <a:off x="4206240" y="4199760"/>
            <a:ext cx="4852800" cy="18352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000" strike="noStrike">
                <a:solidFill>
                  <a:srgbClr val="262626"/>
                </a:solidFill>
                <a:latin typeface="Arial"/>
                <a:ea typeface="Arial"/>
                <a:cs typeface="Arial"/>
                <a:sym typeface="Arial"/>
              </a:rPr>
              <a:t>Found nearby was an inscription fragment (seen here) with part of the word “</a:t>
            </a:r>
            <a:r>
              <a:rPr b="1" i="1" lang="en-US" sz="2000" strike="noStrike">
                <a:solidFill>
                  <a:srgbClr val="CC5E28"/>
                </a:solidFill>
                <a:latin typeface="Arial"/>
                <a:ea typeface="Arial"/>
                <a:cs typeface="Arial"/>
                <a:sym typeface="Arial"/>
              </a:rPr>
              <a:t>elders</a:t>
            </a:r>
            <a:r>
              <a:rPr b="0" lang="en-US" sz="2000" strike="noStrike">
                <a:solidFill>
                  <a:srgbClr val="262626"/>
                </a:solidFill>
                <a:latin typeface="Arial"/>
                <a:ea typeface="Arial"/>
                <a:cs typeface="Arial"/>
                <a:sym typeface="Arial"/>
              </a:rPr>
              <a:t>,” which matched another fragment found in the 19th century.</a:t>
            </a:r>
            <a:endParaRPr b="0" sz="2000" strike="noStrike">
              <a:solidFill>
                <a:srgbClr val="262626"/>
              </a:solidFill>
              <a:latin typeface="Book Antiqua"/>
              <a:ea typeface="Book Antiqua"/>
              <a:cs typeface="Book Antiqua"/>
              <a:sym typeface="Book Antiqua"/>
            </a:endParaRPr>
          </a:p>
        </p:txBody>
      </p:sp>
      <p:pic>
        <p:nvPicPr>
          <p:cNvPr id="607" name="Google Shape;607;p114"/>
          <p:cNvPicPr preferRelativeResize="0"/>
          <p:nvPr/>
        </p:nvPicPr>
        <p:blipFill rotWithShape="1">
          <a:blip r:embed="rId3">
            <a:alphaModFix/>
          </a:blip>
          <a:srcRect b="0" l="0" r="0" t="0"/>
          <a:stretch/>
        </p:blipFill>
        <p:spPr>
          <a:xfrm>
            <a:off x="4257000" y="1483920"/>
            <a:ext cx="2535840" cy="1994760"/>
          </a:xfrm>
          <a:prstGeom prst="rect">
            <a:avLst/>
          </a:prstGeom>
          <a:noFill/>
          <a:ln>
            <a:noFill/>
          </a:ln>
        </p:spPr>
      </p:pic>
      <p:pic>
        <p:nvPicPr>
          <p:cNvPr id="608" name="Google Shape;608;p114"/>
          <p:cNvPicPr preferRelativeResize="0"/>
          <p:nvPr/>
        </p:nvPicPr>
        <p:blipFill rotWithShape="1">
          <a:blip r:embed="rId4">
            <a:alphaModFix/>
          </a:blip>
          <a:srcRect b="0" l="0" r="0" t="0"/>
          <a:stretch/>
        </p:blipFill>
        <p:spPr>
          <a:xfrm>
            <a:off x="457200" y="1487520"/>
            <a:ext cx="3418920" cy="2319120"/>
          </a:xfrm>
          <a:prstGeom prst="rect">
            <a:avLst/>
          </a:prstGeom>
          <a:noFill/>
          <a:ln>
            <a:noFill/>
          </a:ln>
        </p:spPr>
      </p:pic>
      <p:pic>
        <p:nvPicPr>
          <p:cNvPr id="609" name="Google Shape;609;p114"/>
          <p:cNvPicPr preferRelativeResize="0"/>
          <p:nvPr/>
        </p:nvPicPr>
        <p:blipFill rotWithShape="1">
          <a:blip r:embed="rId5">
            <a:alphaModFix/>
          </a:blip>
          <a:srcRect b="0" l="0" r="0" t="0"/>
          <a:stretch/>
        </p:blipFill>
        <p:spPr>
          <a:xfrm>
            <a:off x="6837120" y="1483920"/>
            <a:ext cx="2034720" cy="2586600"/>
          </a:xfrm>
          <a:prstGeom prst="rect">
            <a:avLst/>
          </a:prstGeom>
          <a:noFill/>
          <a:ln>
            <a:noFill/>
          </a:ln>
        </p:spPr>
      </p:pic>
      <p:sp>
        <p:nvSpPr>
          <p:cNvPr id="610" name="Google Shape;610;p114"/>
          <p:cNvSpPr/>
          <p:nvPr/>
        </p:nvSpPr>
        <p:spPr>
          <a:xfrm>
            <a:off x="731520" y="5854680"/>
            <a:ext cx="777240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30:3, May/June 2004</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Temple Mount Excavations Unearth the Monastery of the Virgins</a:t>
            </a:r>
            <a:endParaRPr b="0" sz="1800"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115"/>
          <p:cNvSpPr txBox="1"/>
          <p:nvPr/>
        </p:nvSpPr>
        <p:spPr>
          <a:xfrm>
            <a:off x="457200" y="1522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n-US" sz="4800" strike="noStrike">
                <a:solidFill>
                  <a:srgbClr val="046380"/>
                </a:solidFill>
                <a:latin typeface="Arial"/>
                <a:ea typeface="Arial"/>
                <a:cs typeface="Arial"/>
                <a:sym typeface="Arial"/>
              </a:rPr>
              <a:t>The Siege of Masada</a:t>
            </a:r>
            <a:endParaRPr b="0" sz="4800" strike="noStrike">
              <a:solidFill>
                <a:srgbClr val="000000"/>
              </a:solidFill>
              <a:latin typeface="Book Antiqua"/>
              <a:ea typeface="Book Antiqua"/>
              <a:cs typeface="Book Antiqua"/>
              <a:sym typeface="Book Antiqua"/>
            </a:endParaRPr>
          </a:p>
        </p:txBody>
      </p:sp>
      <p:pic>
        <p:nvPicPr>
          <p:cNvPr id="617" name="Google Shape;617;p115"/>
          <p:cNvPicPr preferRelativeResize="0"/>
          <p:nvPr/>
        </p:nvPicPr>
        <p:blipFill rotWithShape="1">
          <a:blip r:embed="rId3">
            <a:alphaModFix/>
          </a:blip>
          <a:srcRect b="0" l="0" r="0" t="0"/>
          <a:stretch/>
        </p:blipFill>
        <p:spPr>
          <a:xfrm>
            <a:off x="4952880" y="1430640"/>
            <a:ext cx="3642480" cy="4147200"/>
          </a:xfrm>
          <a:prstGeom prst="rect">
            <a:avLst/>
          </a:prstGeom>
          <a:noFill/>
          <a:ln>
            <a:noFill/>
          </a:ln>
        </p:spPr>
      </p:pic>
      <p:sp>
        <p:nvSpPr>
          <p:cNvPr id="618" name="Google Shape;618;p115"/>
          <p:cNvSpPr txBox="1"/>
          <p:nvPr/>
        </p:nvSpPr>
        <p:spPr>
          <a:xfrm>
            <a:off x="359280" y="1463040"/>
            <a:ext cx="45936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100" strike="noStrike">
                <a:solidFill>
                  <a:srgbClr val="262626"/>
                </a:solidFill>
                <a:latin typeface="Arial"/>
                <a:ea typeface="Arial"/>
                <a:cs typeface="Arial"/>
                <a:sym typeface="Arial"/>
              </a:rPr>
              <a:t>One of 11 ostraca containing single names, this sherd bears in Aramaic script the name ben Ya’ir, undoubtedly Eleazar ben Ya’ir, leader of Masada’s defenders. The historian Josephus relates that when defense against the Romans seemed hopeless the men at Masada cast lots to decide the order in which they and their families would commit suicide. This ostracon is probably the lot cast by Masada’s commander.</a:t>
            </a:r>
            <a:endParaRPr b="0" sz="2100" strike="noStrike">
              <a:solidFill>
                <a:srgbClr val="262626"/>
              </a:solidFill>
              <a:latin typeface="Book Antiqua"/>
              <a:ea typeface="Book Antiqua"/>
              <a:cs typeface="Book Antiqua"/>
              <a:sym typeface="Book Antiqua"/>
            </a:endParaRPr>
          </a:p>
        </p:txBody>
      </p:sp>
      <p:sp>
        <p:nvSpPr>
          <p:cNvPr id="619" name="Google Shape;619;p115"/>
          <p:cNvSpPr/>
          <p:nvPr/>
        </p:nvSpPr>
        <p:spPr>
          <a:xfrm>
            <a:off x="731520" y="5854680"/>
            <a:ext cx="777240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5:3, May/June 1979</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The Evolution of Two Hebrew Scripts</a:t>
            </a:r>
            <a:endParaRPr b="0" sz="1800" strike="noStrike">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116"/>
          <p:cNvSpPr txBox="1"/>
          <p:nvPr/>
        </p:nvSpPr>
        <p:spPr>
          <a:xfrm>
            <a:off x="457200" y="14292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5400" strike="noStrike">
                <a:solidFill>
                  <a:srgbClr val="046380"/>
                </a:solidFill>
                <a:latin typeface="Arial"/>
                <a:ea typeface="Arial"/>
                <a:cs typeface="Arial"/>
                <a:sym typeface="Arial"/>
              </a:rPr>
              <a:t>Abba Inscription</a:t>
            </a:r>
            <a:endParaRPr b="0" sz="5400" strike="noStrike">
              <a:solidFill>
                <a:srgbClr val="000000"/>
              </a:solidFill>
              <a:latin typeface="Book Antiqua"/>
              <a:ea typeface="Book Antiqua"/>
              <a:cs typeface="Book Antiqua"/>
              <a:sym typeface="Book Antiqua"/>
            </a:endParaRPr>
          </a:p>
        </p:txBody>
      </p:sp>
      <p:sp>
        <p:nvSpPr>
          <p:cNvPr id="625" name="Google Shape;625;p116"/>
          <p:cNvSpPr txBox="1"/>
          <p:nvPr/>
        </p:nvSpPr>
        <p:spPr>
          <a:xfrm>
            <a:off x="457200" y="1017720"/>
            <a:ext cx="3749040" cy="45255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sz="2400" strike="noStrike">
              <a:solidFill>
                <a:srgbClr val="262626"/>
              </a:solidFill>
              <a:latin typeface="Book Antiqua"/>
              <a:ea typeface="Book Antiqua"/>
              <a:cs typeface="Book Antiqua"/>
              <a:sym typeface="Book Antiqua"/>
            </a:endParaRPr>
          </a:p>
          <a:p>
            <a:pPr indent="0" lvl="0" marL="0" marR="0" rtl="0" algn="l">
              <a:lnSpc>
                <a:spcPct val="100000"/>
              </a:lnSpc>
              <a:spcBef>
                <a:spcPts val="0"/>
              </a:spcBef>
              <a:spcAft>
                <a:spcPts val="0"/>
              </a:spcAft>
              <a:buNone/>
            </a:pPr>
            <a:r>
              <a:rPr b="0" lang="en-US" sz="1800" strike="noStrike">
                <a:solidFill>
                  <a:srgbClr val="262626"/>
                </a:solidFill>
                <a:latin typeface="Arial"/>
                <a:ea typeface="Arial"/>
                <a:cs typeface="Arial"/>
                <a:sym typeface="Arial"/>
              </a:rPr>
              <a:t>The Abba inscription demonstrates that </a:t>
            </a:r>
            <a:r>
              <a:rPr b="0" i="1" lang="en-US" sz="1800" strike="noStrike">
                <a:solidFill>
                  <a:srgbClr val="262626"/>
                </a:solidFill>
                <a:latin typeface="Arial"/>
                <a:ea typeface="Arial"/>
                <a:cs typeface="Arial"/>
                <a:sym typeface="Arial"/>
              </a:rPr>
              <a:t>yhwd</a:t>
            </a:r>
            <a:r>
              <a:rPr b="0" lang="en-US" sz="1800" strike="noStrike">
                <a:solidFill>
                  <a:srgbClr val="262626"/>
                </a:solidFill>
                <a:latin typeface="Arial"/>
                <a:ea typeface="Arial"/>
                <a:cs typeface="Arial"/>
                <a:sym typeface="Arial"/>
              </a:rPr>
              <a:t>, an Aramaic spelling for Judah introduced in the Persian period (538–332 B.C.), can appear in the paleo-Hebrew script, even though paleo-Hebrew script, when used, was ordinarily used for the Hebrew language. The tint highlights the name </a:t>
            </a:r>
            <a:r>
              <a:rPr b="0" i="1" lang="en-US" sz="1800" strike="noStrike">
                <a:solidFill>
                  <a:srgbClr val="262626"/>
                </a:solidFill>
                <a:latin typeface="Arial"/>
                <a:ea typeface="Arial"/>
                <a:cs typeface="Arial"/>
                <a:sym typeface="Arial"/>
              </a:rPr>
              <a:t>yhwd</a:t>
            </a:r>
            <a:r>
              <a:rPr b="0" lang="en-US" sz="1800" strike="noStrike">
                <a:solidFill>
                  <a:srgbClr val="262626"/>
                </a:solidFill>
                <a:latin typeface="Arial"/>
                <a:ea typeface="Arial"/>
                <a:cs typeface="Arial"/>
                <a:sym typeface="Arial"/>
              </a:rPr>
              <a:t> in the sixth line. Found engraved on the wall of a burial chamber in a tomb in the Giv‘at Ha-Mivtar area of Jerusalem, the inscription dates to the Herodian period (37 B.C.–70 A.D.). </a:t>
            </a:r>
            <a:endParaRPr b="0" sz="1800" strike="noStrike">
              <a:solidFill>
                <a:srgbClr val="262626"/>
              </a:solidFill>
              <a:latin typeface="Book Antiqua"/>
              <a:ea typeface="Book Antiqua"/>
              <a:cs typeface="Book Antiqua"/>
              <a:sym typeface="Book Antiqua"/>
            </a:endParaRPr>
          </a:p>
        </p:txBody>
      </p:sp>
      <p:pic>
        <p:nvPicPr>
          <p:cNvPr id="626" name="Google Shape;626;p116"/>
          <p:cNvPicPr preferRelativeResize="0"/>
          <p:nvPr/>
        </p:nvPicPr>
        <p:blipFill rotWithShape="1">
          <a:blip r:embed="rId3">
            <a:alphaModFix/>
          </a:blip>
          <a:srcRect b="0" l="0" r="0" t="0"/>
          <a:stretch/>
        </p:blipFill>
        <p:spPr>
          <a:xfrm>
            <a:off x="4026960" y="1285920"/>
            <a:ext cx="3965040" cy="3227760"/>
          </a:xfrm>
          <a:prstGeom prst="rect">
            <a:avLst/>
          </a:prstGeom>
          <a:noFill/>
          <a:ln>
            <a:noFill/>
          </a:ln>
        </p:spPr>
      </p:pic>
      <p:sp>
        <p:nvSpPr>
          <p:cNvPr id="627" name="Google Shape;627;p116"/>
          <p:cNvSpPr/>
          <p:nvPr/>
        </p:nvSpPr>
        <p:spPr>
          <a:xfrm>
            <a:off x="4206240" y="4513680"/>
            <a:ext cx="4297680" cy="2036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1" lang="en-US" sz="1600" strike="noStrike">
                <a:solidFill>
                  <a:srgbClr val="000000"/>
                </a:solidFill>
                <a:latin typeface="Arial"/>
                <a:ea typeface="Arial"/>
                <a:cs typeface="Arial"/>
                <a:sym typeface="Arial"/>
              </a:rPr>
              <a:t>“I, Abba, son of the priest</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0" i="1" lang="en-US" sz="1600" strike="noStrike">
                <a:solidFill>
                  <a:srgbClr val="000000"/>
                </a:solidFill>
                <a:latin typeface="Arial"/>
                <a:ea typeface="Arial"/>
                <a:cs typeface="Arial"/>
                <a:sym typeface="Arial"/>
              </a:rPr>
              <a:t>Eleaz(ar), son of Aaron the high (priest), I</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0" i="1" lang="en-US" sz="1600" strike="noStrike">
                <a:solidFill>
                  <a:srgbClr val="000000"/>
                </a:solidFill>
                <a:latin typeface="Arial"/>
                <a:ea typeface="Arial"/>
                <a:cs typeface="Arial"/>
                <a:sym typeface="Arial"/>
              </a:rPr>
              <a:t>Abba, the oppressed and persecuted,</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0" i="1" lang="en-US" sz="1600" strike="noStrike">
                <a:solidFill>
                  <a:srgbClr val="000000"/>
                </a:solidFill>
                <a:latin typeface="Arial"/>
                <a:ea typeface="Arial"/>
                <a:cs typeface="Arial"/>
                <a:sym typeface="Arial"/>
              </a:rPr>
              <a:t>who was born in Jerusalem, and went to exile into Babylonia and brought (back to Jerusalem) Mattathi(ah),</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0" i="1" lang="en-US" sz="1600" strike="noStrike">
                <a:solidFill>
                  <a:srgbClr val="000000"/>
                </a:solidFill>
                <a:latin typeface="Arial"/>
                <a:ea typeface="Arial"/>
                <a:cs typeface="Arial"/>
                <a:sym typeface="Arial"/>
              </a:rPr>
              <a:t> son of Jud(ah), and I buried him in the</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0" i="1" lang="en-US" sz="1600" strike="noStrike">
                <a:solidFill>
                  <a:srgbClr val="000000"/>
                </a:solidFill>
                <a:latin typeface="Arial"/>
                <a:ea typeface="Arial"/>
                <a:cs typeface="Arial"/>
                <a:sym typeface="Arial"/>
              </a:rPr>
              <a:t> cave, which I acquired by the writ.”</a:t>
            </a:r>
            <a:endParaRPr b="0" sz="1600" strike="noStrike">
              <a:latin typeface="Arial"/>
              <a:ea typeface="Arial"/>
              <a:cs typeface="Arial"/>
              <a:sym typeface="Arial"/>
            </a:endParaRPr>
          </a:p>
        </p:txBody>
      </p:sp>
      <p:sp>
        <p:nvSpPr>
          <p:cNvPr id="628" name="Google Shape;628;p116"/>
          <p:cNvSpPr/>
          <p:nvPr/>
        </p:nvSpPr>
        <p:spPr>
          <a:xfrm>
            <a:off x="548640" y="5734440"/>
            <a:ext cx="3291840" cy="9421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Arial"/>
                <a:ea typeface="Arial"/>
                <a:cs typeface="Arial"/>
                <a:sym typeface="Arial"/>
              </a:rPr>
              <a:t>Biblical Archaeology Review 19:4, July/August 1993</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The Bat Creek Inscription: Did Judean Refugees Escape to Tennessee?</a:t>
            </a:r>
            <a:endParaRPr b="0" sz="1400"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117"/>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Prayer Shawl Fragment Found at Masada</a:t>
            </a:r>
            <a:endParaRPr b="0" sz="4400" strike="noStrike">
              <a:solidFill>
                <a:srgbClr val="000000"/>
              </a:solidFill>
              <a:latin typeface="Book Antiqua"/>
              <a:ea typeface="Book Antiqua"/>
              <a:cs typeface="Book Antiqua"/>
              <a:sym typeface="Book Antiqua"/>
            </a:endParaRPr>
          </a:p>
        </p:txBody>
      </p:sp>
      <p:sp>
        <p:nvSpPr>
          <p:cNvPr id="634" name="Google Shape;634;p117"/>
          <p:cNvSpPr txBox="1"/>
          <p:nvPr/>
        </p:nvSpPr>
        <p:spPr>
          <a:xfrm>
            <a:off x="448920" y="3867480"/>
            <a:ext cx="5037480" cy="28990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400" strike="noStrike">
                <a:solidFill>
                  <a:srgbClr val="262626"/>
                </a:solidFill>
                <a:latin typeface="Arial"/>
                <a:ea typeface="Arial"/>
                <a:cs typeface="Arial"/>
                <a:sym typeface="Arial"/>
              </a:rPr>
              <a:t>A white wool mantle marked with the Greek letter </a:t>
            </a:r>
            <a:r>
              <a:rPr b="0" i="1" lang="en-US" sz="2400" strike="noStrike">
                <a:solidFill>
                  <a:srgbClr val="262626"/>
                </a:solidFill>
                <a:latin typeface="Arial"/>
                <a:ea typeface="Arial"/>
                <a:cs typeface="Arial"/>
                <a:sym typeface="Arial"/>
              </a:rPr>
              <a:t>gamma</a:t>
            </a:r>
            <a:r>
              <a:rPr b="0" lang="en-US" sz="2400" strike="noStrike">
                <a:solidFill>
                  <a:srgbClr val="262626"/>
                </a:solidFill>
                <a:latin typeface="Arial"/>
                <a:ea typeface="Arial"/>
                <a:cs typeface="Arial"/>
                <a:sym typeface="Arial"/>
              </a:rPr>
              <a:t>, a motif used on men’s prayer shawls, or </a:t>
            </a:r>
            <a:r>
              <a:rPr b="0" i="1" lang="en-US" sz="2400" strike="noStrike">
                <a:solidFill>
                  <a:srgbClr val="262626"/>
                </a:solidFill>
                <a:latin typeface="Arial"/>
                <a:ea typeface="Arial"/>
                <a:cs typeface="Arial"/>
                <a:sym typeface="Arial"/>
              </a:rPr>
              <a:t>tallit</a:t>
            </a:r>
            <a:r>
              <a:rPr b="0" lang="en-US" sz="2400" strike="noStrike">
                <a:solidFill>
                  <a:srgbClr val="262626"/>
                </a:solidFill>
                <a:latin typeface="Arial"/>
                <a:ea typeface="Arial"/>
                <a:cs typeface="Arial"/>
                <a:sym typeface="Arial"/>
              </a:rPr>
              <a:t>, is among the 2,000 textiles found at Masada. </a:t>
            </a:r>
            <a:endParaRPr b="0" sz="2400" strike="noStrike">
              <a:solidFill>
                <a:srgbClr val="262626"/>
              </a:solidFill>
              <a:latin typeface="Book Antiqua"/>
              <a:ea typeface="Book Antiqua"/>
              <a:cs typeface="Book Antiqua"/>
              <a:sym typeface="Book Antiqua"/>
            </a:endParaRPr>
          </a:p>
        </p:txBody>
      </p:sp>
      <p:pic>
        <p:nvPicPr>
          <p:cNvPr id="635" name="Google Shape;635;p117"/>
          <p:cNvPicPr preferRelativeResize="0"/>
          <p:nvPr/>
        </p:nvPicPr>
        <p:blipFill rotWithShape="1">
          <a:blip r:embed="rId3">
            <a:alphaModFix/>
          </a:blip>
          <a:srcRect b="0" l="0" r="0" t="0"/>
          <a:stretch/>
        </p:blipFill>
        <p:spPr>
          <a:xfrm>
            <a:off x="5626080" y="2468880"/>
            <a:ext cx="3229920" cy="3229920"/>
          </a:xfrm>
          <a:prstGeom prst="rect">
            <a:avLst/>
          </a:prstGeom>
          <a:noFill/>
          <a:ln>
            <a:noFill/>
          </a:ln>
        </p:spPr>
      </p:pic>
      <p:sp>
        <p:nvSpPr>
          <p:cNvPr id="636" name="Google Shape;636;p117"/>
          <p:cNvSpPr/>
          <p:nvPr/>
        </p:nvSpPr>
        <p:spPr>
          <a:xfrm>
            <a:off x="457200" y="1734480"/>
            <a:ext cx="5037480" cy="2649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solidFill>
                  <a:srgbClr val="262626"/>
                </a:solidFill>
                <a:latin typeface="Arial"/>
                <a:ea typeface="Arial"/>
                <a:cs typeface="Arial"/>
                <a:sym typeface="Arial"/>
              </a:rPr>
              <a:t>Numbers 15:38</a:t>
            </a:r>
            <a:endParaRPr b="0" sz="2400" strike="noStrike">
              <a:latin typeface="Arial"/>
              <a:ea typeface="Arial"/>
              <a:cs typeface="Arial"/>
              <a:sym typeface="Arial"/>
            </a:endParaRPr>
          </a:p>
          <a:p>
            <a:pPr indent="0" lvl="0" marL="0" marR="0" rtl="0" algn="l">
              <a:lnSpc>
                <a:spcPct val="100000"/>
              </a:lnSpc>
              <a:spcBef>
                <a:spcPts val="0"/>
              </a:spcBef>
              <a:spcAft>
                <a:spcPts val="0"/>
              </a:spcAft>
              <a:buNone/>
            </a:pPr>
            <a:r>
              <a:rPr b="0" i="1" lang="en-US" sz="2400" strike="noStrike">
                <a:solidFill>
                  <a:srgbClr val="262626"/>
                </a:solidFill>
                <a:latin typeface="Arial"/>
                <a:ea typeface="Arial"/>
                <a:cs typeface="Arial"/>
                <a:sym typeface="Arial"/>
              </a:rPr>
              <a:t>“Throughout the generations to come you are to make tassels on the corners of your garments, with a blue cord on each tassel.”</a:t>
            </a:r>
            <a:endParaRPr b="0" sz="2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latin typeface="Arial"/>
              <a:ea typeface="Arial"/>
              <a:cs typeface="Arial"/>
              <a:sym typeface="Arial"/>
            </a:endParaRPr>
          </a:p>
        </p:txBody>
      </p:sp>
      <p:sp>
        <p:nvSpPr>
          <p:cNvPr id="637" name="Google Shape;637;p117"/>
          <p:cNvSpPr/>
          <p:nvPr/>
        </p:nvSpPr>
        <p:spPr>
          <a:xfrm>
            <a:off x="731520" y="5854680"/>
            <a:ext cx="777240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23:1, January/February 1997</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Masada—The Final Reports</a:t>
            </a:r>
            <a:endParaRPr b="0" sz="1800"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118"/>
          <p:cNvSpPr txBox="1"/>
          <p:nvPr/>
        </p:nvSpPr>
        <p:spPr>
          <a:xfrm>
            <a:off x="0" y="-91440"/>
            <a:ext cx="8960040" cy="178272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n-US" sz="4000" strike="noStrike">
                <a:solidFill>
                  <a:srgbClr val="046380"/>
                </a:solidFill>
                <a:latin typeface="Arial"/>
                <a:ea typeface="Arial"/>
                <a:cs typeface="Arial"/>
                <a:sym typeface="Arial"/>
              </a:rPr>
              <a:t>Hadrian </a:t>
            </a:r>
            <a:br>
              <a:rPr lang="en-US" sz="1800"/>
            </a:br>
            <a:r>
              <a:rPr b="1" lang="en-US" sz="4000" strike="noStrike">
                <a:solidFill>
                  <a:srgbClr val="046380"/>
                </a:solidFill>
                <a:latin typeface="Arial"/>
                <a:ea typeface="Arial"/>
                <a:cs typeface="Arial"/>
                <a:sym typeface="Arial"/>
              </a:rPr>
              <a:t>Roman Emperor, 117 - 138 AD</a:t>
            </a:r>
            <a:endParaRPr b="0" sz="4000" strike="noStrike">
              <a:solidFill>
                <a:srgbClr val="000000"/>
              </a:solidFill>
              <a:latin typeface="Book Antiqua"/>
              <a:ea typeface="Book Antiqua"/>
              <a:cs typeface="Book Antiqua"/>
              <a:sym typeface="Book Antiqua"/>
            </a:endParaRPr>
          </a:p>
        </p:txBody>
      </p:sp>
      <p:sp>
        <p:nvSpPr>
          <p:cNvPr id="644" name="Google Shape;644;p118"/>
          <p:cNvSpPr/>
          <p:nvPr/>
        </p:nvSpPr>
        <p:spPr>
          <a:xfrm>
            <a:off x="1092240" y="1417680"/>
            <a:ext cx="4183200" cy="913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latin typeface="Arial"/>
              <a:ea typeface="Arial"/>
              <a:cs typeface="Arial"/>
              <a:sym typeface="Arial"/>
            </a:endParaRPr>
          </a:p>
        </p:txBody>
      </p:sp>
      <p:pic>
        <p:nvPicPr>
          <p:cNvPr id="645" name="Google Shape;645;p118"/>
          <p:cNvPicPr preferRelativeResize="0"/>
          <p:nvPr/>
        </p:nvPicPr>
        <p:blipFill rotWithShape="1">
          <a:blip r:embed="rId3">
            <a:alphaModFix/>
          </a:blip>
          <a:srcRect b="0" l="0" r="0" t="0"/>
          <a:stretch/>
        </p:blipFill>
        <p:spPr>
          <a:xfrm>
            <a:off x="4967640" y="1554480"/>
            <a:ext cx="3536280" cy="3994920"/>
          </a:xfrm>
          <a:prstGeom prst="rect">
            <a:avLst/>
          </a:prstGeom>
          <a:noFill/>
          <a:ln>
            <a:noFill/>
          </a:ln>
        </p:spPr>
      </p:pic>
      <p:sp>
        <p:nvSpPr>
          <p:cNvPr id="646" name="Google Shape;646;p118"/>
          <p:cNvSpPr txBox="1"/>
          <p:nvPr/>
        </p:nvSpPr>
        <p:spPr>
          <a:xfrm>
            <a:off x="359280" y="1481400"/>
            <a:ext cx="45936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100" strike="noStrike">
                <a:solidFill>
                  <a:srgbClr val="262626"/>
                </a:solidFill>
                <a:latin typeface="Arial"/>
                <a:ea typeface="Arial"/>
                <a:cs typeface="Arial"/>
                <a:sym typeface="Arial"/>
              </a:rPr>
              <a:t>Vigorous, muscular and armorclad, Emperor Hadrian—in the rare bronze sculpture featured on the cover of this issue—appears as the adept military leader who dominated the Mediterranean world from 117 to 138 C.E. His commanding appearance is recognizable from marble statues, reliefs, coins and even ancient texts. </a:t>
            </a:r>
            <a:endParaRPr b="0" sz="2100" strike="noStrike">
              <a:solidFill>
                <a:srgbClr val="262626"/>
              </a:solidFill>
              <a:latin typeface="Book Antiqua"/>
              <a:ea typeface="Book Antiqua"/>
              <a:cs typeface="Book Antiqua"/>
              <a:sym typeface="Book Antiqua"/>
            </a:endParaRPr>
          </a:p>
        </p:txBody>
      </p:sp>
      <p:sp>
        <p:nvSpPr>
          <p:cNvPr id="647" name="Google Shape;647;p118"/>
          <p:cNvSpPr txBox="1"/>
          <p:nvPr/>
        </p:nvSpPr>
        <p:spPr>
          <a:xfrm>
            <a:off x="4517640" y="5577480"/>
            <a:ext cx="45936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600" strike="noStrike">
                <a:solidFill>
                  <a:srgbClr val="262626"/>
                </a:solidFill>
                <a:latin typeface="Arial"/>
                <a:ea typeface="Arial"/>
                <a:cs typeface="Arial"/>
                <a:sym typeface="Arial"/>
              </a:rPr>
              <a:t>An American tourist named Morton Leventhal discovered the statue in 1975, while searching for coins on the ancient mound of Tel Shalem, in the Jordan River Valley.</a:t>
            </a:r>
            <a:endParaRPr b="0" sz="1600" strike="noStrike">
              <a:solidFill>
                <a:srgbClr val="262626"/>
              </a:solidFill>
              <a:latin typeface="Book Antiqua"/>
              <a:ea typeface="Book Antiqua"/>
              <a:cs typeface="Book Antiqua"/>
              <a:sym typeface="Book Antiqua"/>
            </a:endParaRPr>
          </a:p>
        </p:txBody>
      </p:sp>
      <p:sp>
        <p:nvSpPr>
          <p:cNvPr id="648" name="Google Shape;648;p118"/>
          <p:cNvSpPr/>
          <p:nvPr/>
        </p:nvSpPr>
        <p:spPr>
          <a:xfrm>
            <a:off x="640080" y="5394960"/>
            <a:ext cx="3657600" cy="11869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23:6, November/December 1997</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Roman Jerusalem</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Hadrian: A Portrait in Bronze</a:t>
            </a:r>
            <a:endParaRPr b="0" sz="1800"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119"/>
          <p:cNvSpPr txBox="1"/>
          <p:nvPr/>
        </p:nvSpPr>
        <p:spPr>
          <a:xfrm>
            <a:off x="457200" y="1522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n-US" sz="4000" strike="noStrike">
                <a:solidFill>
                  <a:srgbClr val="046380"/>
                </a:solidFill>
                <a:latin typeface="Arial"/>
                <a:ea typeface="Arial"/>
                <a:cs typeface="Arial"/>
                <a:sym typeface="Arial"/>
              </a:rPr>
              <a:t>The Bar Kokhba Revolt</a:t>
            </a:r>
            <a:endParaRPr b="0" sz="4000" strike="noStrike">
              <a:solidFill>
                <a:srgbClr val="000000"/>
              </a:solidFill>
              <a:latin typeface="Book Antiqua"/>
              <a:ea typeface="Book Antiqua"/>
              <a:cs typeface="Book Antiqua"/>
              <a:sym typeface="Book Antiqua"/>
            </a:endParaRPr>
          </a:p>
        </p:txBody>
      </p:sp>
      <p:sp>
        <p:nvSpPr>
          <p:cNvPr id="655" name="Google Shape;655;p119"/>
          <p:cNvSpPr/>
          <p:nvPr/>
        </p:nvSpPr>
        <p:spPr>
          <a:xfrm>
            <a:off x="1092240" y="1417680"/>
            <a:ext cx="4183200" cy="913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latin typeface="Arial"/>
              <a:ea typeface="Arial"/>
              <a:cs typeface="Arial"/>
              <a:sym typeface="Arial"/>
            </a:endParaRPr>
          </a:p>
        </p:txBody>
      </p:sp>
      <p:sp>
        <p:nvSpPr>
          <p:cNvPr id="656" name="Google Shape;656;p119"/>
          <p:cNvSpPr txBox="1"/>
          <p:nvPr/>
        </p:nvSpPr>
        <p:spPr>
          <a:xfrm>
            <a:off x="548640" y="1481400"/>
            <a:ext cx="82296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100" strike="noStrike">
                <a:solidFill>
                  <a:srgbClr val="262626"/>
                </a:solidFill>
                <a:latin typeface="Arial"/>
                <a:ea typeface="Arial"/>
                <a:cs typeface="Arial"/>
                <a:sym typeface="Arial"/>
              </a:rPr>
              <a:t>Sixty-two years after the destruction of the Jerusalem Temple, Shimon Bar-Kokhba (or Kosiba, as we know from contemporaneous inscriptions) led the Second Jewish Revolt against Rome (often called the Bar-Kokhba Revolt). The new revolutionary government, like the one that had seized power two generations before, immediately minted silver coinage.</a:t>
            </a:r>
            <a:endParaRPr b="0" sz="2100" strike="noStrike">
              <a:solidFill>
                <a:srgbClr val="262626"/>
              </a:solidFill>
              <a:latin typeface="Book Antiqua"/>
              <a:ea typeface="Book Antiqua"/>
              <a:cs typeface="Book Antiqua"/>
              <a:sym typeface="Book Antiqua"/>
            </a:endParaRPr>
          </a:p>
        </p:txBody>
      </p:sp>
      <p:pic>
        <p:nvPicPr>
          <p:cNvPr id="657" name="Google Shape;657;p119"/>
          <p:cNvPicPr preferRelativeResize="0"/>
          <p:nvPr/>
        </p:nvPicPr>
        <p:blipFill rotWithShape="1">
          <a:blip r:embed="rId3">
            <a:alphaModFix/>
          </a:blip>
          <a:srcRect b="0" l="0" r="0" t="0"/>
          <a:stretch/>
        </p:blipFill>
        <p:spPr>
          <a:xfrm>
            <a:off x="548640" y="3566160"/>
            <a:ext cx="2881080" cy="2809080"/>
          </a:xfrm>
          <a:prstGeom prst="rect">
            <a:avLst/>
          </a:prstGeom>
          <a:noFill/>
          <a:ln>
            <a:noFill/>
          </a:ln>
        </p:spPr>
      </p:pic>
      <p:pic>
        <p:nvPicPr>
          <p:cNvPr id="658" name="Google Shape;658;p119"/>
          <p:cNvPicPr preferRelativeResize="0"/>
          <p:nvPr/>
        </p:nvPicPr>
        <p:blipFill rotWithShape="1">
          <a:blip r:embed="rId4">
            <a:alphaModFix/>
          </a:blip>
          <a:srcRect b="0" l="0" r="0" t="0"/>
          <a:stretch/>
        </p:blipFill>
        <p:spPr>
          <a:xfrm>
            <a:off x="5760720" y="3526200"/>
            <a:ext cx="3017520" cy="2967480"/>
          </a:xfrm>
          <a:prstGeom prst="rect">
            <a:avLst/>
          </a:prstGeom>
          <a:noFill/>
          <a:ln>
            <a:noFill/>
          </a:ln>
        </p:spPr>
      </p:pic>
      <p:sp>
        <p:nvSpPr>
          <p:cNvPr id="659" name="Google Shape;659;p119"/>
          <p:cNvSpPr/>
          <p:nvPr/>
        </p:nvSpPr>
        <p:spPr>
          <a:xfrm>
            <a:off x="3429720" y="3840480"/>
            <a:ext cx="2194560" cy="20098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29:3, May/June 2003</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Spending Your Way through Jewish History</a:t>
            </a:r>
            <a:endParaRPr b="0" sz="1800"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20"/>
          <p:cNvSpPr txBox="1"/>
          <p:nvPr/>
        </p:nvSpPr>
        <p:spPr>
          <a:xfrm>
            <a:off x="457200" y="45720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Lead Weight From Bar Kokhba Revolt Against Rome 132-135 AD</a:t>
            </a:r>
            <a:endParaRPr b="0" sz="4400" strike="noStrike">
              <a:solidFill>
                <a:srgbClr val="000000"/>
              </a:solidFill>
              <a:latin typeface="Book Antiqua"/>
              <a:ea typeface="Book Antiqua"/>
              <a:cs typeface="Book Antiqua"/>
              <a:sym typeface="Book Antiqua"/>
            </a:endParaRPr>
          </a:p>
        </p:txBody>
      </p:sp>
      <p:sp>
        <p:nvSpPr>
          <p:cNvPr id="665" name="Google Shape;665;p120"/>
          <p:cNvSpPr txBox="1"/>
          <p:nvPr/>
        </p:nvSpPr>
        <p:spPr>
          <a:xfrm>
            <a:off x="457200" y="2250720"/>
            <a:ext cx="4038120" cy="38221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400" strike="noStrike">
                <a:solidFill>
                  <a:srgbClr val="262626"/>
                </a:solidFill>
                <a:latin typeface="Arial"/>
                <a:ea typeface="Arial"/>
                <a:cs typeface="Arial"/>
                <a:sym typeface="Arial"/>
              </a:rPr>
              <a:t>This lead weight was found in an underground tunnel used as a hiding place by Jewish defenders.  It is inscribed: </a:t>
            </a:r>
            <a:r>
              <a:rPr b="0" i="1" lang="en-US" sz="2400" strike="noStrike">
                <a:solidFill>
                  <a:srgbClr val="262626"/>
                </a:solidFill>
                <a:latin typeface="Arial"/>
                <a:ea typeface="Arial"/>
                <a:cs typeface="Arial"/>
                <a:sym typeface="Arial"/>
              </a:rPr>
              <a:t>“Simeon ben Kosba president (or head of state) of Israel and his economic chief. Peras.”</a:t>
            </a:r>
            <a:endParaRPr b="0" sz="2400" strike="noStrike">
              <a:solidFill>
                <a:srgbClr val="262626"/>
              </a:solidFill>
              <a:latin typeface="Book Antiqua"/>
              <a:ea typeface="Book Antiqua"/>
              <a:cs typeface="Book Antiqua"/>
              <a:sym typeface="Book Antiqua"/>
            </a:endParaRPr>
          </a:p>
        </p:txBody>
      </p:sp>
      <p:pic>
        <p:nvPicPr>
          <p:cNvPr id="666" name="Google Shape;666;p120"/>
          <p:cNvPicPr preferRelativeResize="0"/>
          <p:nvPr/>
        </p:nvPicPr>
        <p:blipFill rotWithShape="1">
          <a:blip r:embed="rId3">
            <a:alphaModFix/>
          </a:blip>
          <a:srcRect b="0" l="0" r="0" t="0"/>
          <a:stretch/>
        </p:blipFill>
        <p:spPr>
          <a:xfrm>
            <a:off x="4572000" y="2321280"/>
            <a:ext cx="4219560" cy="2865960"/>
          </a:xfrm>
          <a:prstGeom prst="rect">
            <a:avLst/>
          </a:prstGeom>
          <a:noFill/>
          <a:ln>
            <a:noFill/>
          </a:ln>
        </p:spPr>
      </p:pic>
      <p:sp>
        <p:nvSpPr>
          <p:cNvPr id="667" name="Google Shape;667;p120"/>
          <p:cNvSpPr txBox="1"/>
          <p:nvPr/>
        </p:nvSpPr>
        <p:spPr>
          <a:xfrm>
            <a:off x="4663440" y="5230440"/>
            <a:ext cx="4038120" cy="38221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800" strike="noStrike">
                <a:solidFill>
                  <a:srgbClr val="262626"/>
                </a:solidFill>
                <a:latin typeface="Arial"/>
                <a:ea typeface="Arial"/>
                <a:cs typeface="Arial"/>
                <a:sym typeface="Arial"/>
              </a:rPr>
              <a:t>Actual size: 3 1/2 by 2 2/3 inches and 1/3 inch thick. Small as it is, the lead tablet weighs almost two pounds.</a:t>
            </a:r>
            <a:endParaRPr b="0" sz="1800" strike="noStrike">
              <a:solidFill>
                <a:srgbClr val="262626"/>
              </a:solidFill>
              <a:latin typeface="Book Antiqua"/>
              <a:ea typeface="Book Antiqua"/>
              <a:cs typeface="Book Antiqua"/>
              <a:sym typeface="Book Antiqua"/>
            </a:endParaRPr>
          </a:p>
        </p:txBody>
      </p:sp>
      <p:sp>
        <p:nvSpPr>
          <p:cNvPr id="668" name="Google Shape;668;p120"/>
          <p:cNvSpPr/>
          <p:nvPr/>
        </p:nvSpPr>
        <p:spPr>
          <a:xfrm>
            <a:off x="380520" y="5303520"/>
            <a:ext cx="4114800" cy="11869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14:4, July/August 1988</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Name of Ancient Israel’s Last President Discovered on Lead Weight</a:t>
            </a:r>
            <a:endParaRPr b="0" sz="180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94"/>
          <p:cNvSpPr txBox="1"/>
          <p:nvPr/>
        </p:nvSpPr>
        <p:spPr>
          <a:xfrm>
            <a:off x="688320" y="5702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046380"/>
                </a:solidFill>
                <a:latin typeface="Arial"/>
                <a:ea typeface="Arial"/>
                <a:cs typeface="Arial"/>
                <a:sym typeface="Arial"/>
              </a:rPr>
              <a:t>Korban Vessel</a:t>
            </a:r>
            <a:endParaRPr b="0" i="0" sz="4000" u="none" cap="none" strike="noStrike">
              <a:solidFill>
                <a:srgbClr val="000000"/>
              </a:solidFill>
              <a:latin typeface="Book Antiqua"/>
              <a:ea typeface="Book Antiqua"/>
              <a:cs typeface="Book Antiqua"/>
              <a:sym typeface="Book Antiqua"/>
            </a:endParaRPr>
          </a:p>
        </p:txBody>
      </p:sp>
      <p:sp>
        <p:nvSpPr>
          <p:cNvPr id="424" name="Google Shape;424;p94"/>
          <p:cNvSpPr/>
          <p:nvPr/>
        </p:nvSpPr>
        <p:spPr>
          <a:xfrm>
            <a:off x="640080" y="1469880"/>
            <a:ext cx="4161240" cy="2529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The bowl is inscribed with the Hebrew word korban (“sacrifice”) and is scratched with rough drawings of two dead (upside-down) birds. This bowl was doubtless intended for pilgrims to hold their sacrificial offering on their way to the Temple.</a:t>
            </a:r>
            <a:endParaRPr b="0" i="0" sz="2000" u="none" cap="none" strike="noStrike">
              <a:latin typeface="Arial"/>
              <a:ea typeface="Arial"/>
              <a:cs typeface="Arial"/>
              <a:sym typeface="Arial"/>
            </a:endParaRPr>
          </a:p>
        </p:txBody>
      </p:sp>
      <p:sp>
        <p:nvSpPr>
          <p:cNvPr id="425" name="Google Shape;425;p94"/>
          <p:cNvSpPr/>
          <p:nvPr/>
        </p:nvSpPr>
        <p:spPr>
          <a:xfrm>
            <a:off x="457200" y="5825160"/>
            <a:ext cx="3657600" cy="9421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Biblical Archaeology Review 15:6, November/December 1989</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CC5E28"/>
                </a:solidFill>
                <a:latin typeface="Arial"/>
                <a:ea typeface="Arial"/>
                <a:cs typeface="Arial"/>
                <a:sym typeface="Arial"/>
              </a:rPr>
              <a:t>Reconstructing Herod’s Temple Mount in Jerusalem</a:t>
            </a:r>
            <a:endParaRPr b="0" i="0" sz="1400" u="none" cap="none" strike="noStrike">
              <a:latin typeface="Arial"/>
              <a:ea typeface="Arial"/>
              <a:cs typeface="Arial"/>
              <a:sym typeface="Arial"/>
            </a:endParaRPr>
          </a:p>
        </p:txBody>
      </p:sp>
      <p:pic>
        <p:nvPicPr>
          <p:cNvPr id="426" name="Google Shape;426;p94"/>
          <p:cNvPicPr preferRelativeResize="0"/>
          <p:nvPr/>
        </p:nvPicPr>
        <p:blipFill rotWithShape="1">
          <a:blip r:embed="rId3">
            <a:alphaModFix/>
          </a:blip>
          <a:srcRect b="0" l="0" r="0" t="0"/>
          <a:stretch/>
        </p:blipFill>
        <p:spPr>
          <a:xfrm>
            <a:off x="4843440" y="1463040"/>
            <a:ext cx="3710880" cy="2560320"/>
          </a:xfrm>
          <a:prstGeom prst="rect">
            <a:avLst/>
          </a:prstGeom>
          <a:noFill/>
          <a:ln>
            <a:noFill/>
          </a:ln>
        </p:spPr>
      </p:pic>
      <p:pic>
        <p:nvPicPr>
          <p:cNvPr id="427" name="Google Shape;427;p94"/>
          <p:cNvPicPr preferRelativeResize="0"/>
          <p:nvPr/>
        </p:nvPicPr>
        <p:blipFill rotWithShape="1">
          <a:blip r:embed="rId4">
            <a:alphaModFix/>
          </a:blip>
          <a:srcRect b="0" l="0" r="0" t="0"/>
          <a:stretch/>
        </p:blipFill>
        <p:spPr>
          <a:xfrm>
            <a:off x="822960" y="4145760"/>
            <a:ext cx="1186200" cy="1523520"/>
          </a:xfrm>
          <a:prstGeom prst="rect">
            <a:avLst/>
          </a:prstGeom>
          <a:noFill/>
          <a:ln>
            <a:noFill/>
          </a:ln>
        </p:spPr>
      </p:pic>
      <p:pic>
        <p:nvPicPr>
          <p:cNvPr id="428" name="Google Shape;428;p94"/>
          <p:cNvPicPr preferRelativeResize="0"/>
          <p:nvPr/>
        </p:nvPicPr>
        <p:blipFill rotWithShape="1">
          <a:blip r:embed="rId5">
            <a:alphaModFix/>
          </a:blip>
          <a:srcRect b="0" l="0" r="0" t="0"/>
          <a:stretch/>
        </p:blipFill>
        <p:spPr>
          <a:xfrm>
            <a:off x="2377440" y="4189320"/>
            <a:ext cx="1142640" cy="1479960"/>
          </a:xfrm>
          <a:prstGeom prst="rect">
            <a:avLst/>
          </a:prstGeom>
          <a:noFill/>
          <a:ln>
            <a:noFill/>
          </a:ln>
        </p:spPr>
      </p:pic>
      <p:sp>
        <p:nvSpPr>
          <p:cNvPr id="429" name="Google Shape;429;p94"/>
          <p:cNvSpPr/>
          <p:nvPr/>
        </p:nvSpPr>
        <p:spPr>
          <a:xfrm>
            <a:off x="4846320" y="5852160"/>
            <a:ext cx="3657600" cy="72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Biblical Archaeology Review 35:3, May/June 2009</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CC5E28"/>
                </a:solidFill>
                <a:latin typeface="Arial"/>
                <a:ea typeface="Arial"/>
                <a:cs typeface="Arial"/>
                <a:sym typeface="Arial"/>
              </a:rPr>
              <a:t>This Place Is for the Birds</a:t>
            </a:r>
            <a:endParaRPr b="0" i="0" sz="1400" u="none" cap="none" strike="noStrike">
              <a:latin typeface="Arial"/>
              <a:ea typeface="Arial"/>
              <a:cs typeface="Arial"/>
              <a:sym typeface="Arial"/>
            </a:endParaRPr>
          </a:p>
        </p:txBody>
      </p:sp>
      <p:sp>
        <p:nvSpPr>
          <p:cNvPr id="430" name="Google Shape;430;p94"/>
          <p:cNvSpPr/>
          <p:nvPr/>
        </p:nvSpPr>
        <p:spPr>
          <a:xfrm>
            <a:off x="3840480" y="4604040"/>
            <a:ext cx="4892760" cy="699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A fragment of a stone vessel, found in the fill near the southern wall</a:t>
            </a:r>
            <a:endParaRPr b="0" i="0" sz="20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21"/>
          <p:cNvSpPr txBox="1"/>
          <p:nvPr/>
        </p:nvSpPr>
        <p:spPr>
          <a:xfrm>
            <a:off x="457200" y="43272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Painting of Dura Europos Synagogue</a:t>
            </a:r>
            <a:endParaRPr b="0" sz="4000" strike="noStrike">
              <a:solidFill>
                <a:srgbClr val="000000"/>
              </a:solidFill>
              <a:latin typeface="Book Antiqua"/>
              <a:ea typeface="Book Antiqua"/>
              <a:cs typeface="Book Antiqua"/>
              <a:sym typeface="Book Antiqua"/>
            </a:endParaRPr>
          </a:p>
        </p:txBody>
      </p:sp>
      <p:sp>
        <p:nvSpPr>
          <p:cNvPr id="674" name="Google Shape;674;p121"/>
          <p:cNvSpPr txBox="1"/>
          <p:nvPr/>
        </p:nvSpPr>
        <p:spPr>
          <a:xfrm>
            <a:off x="182880" y="1735920"/>
            <a:ext cx="4312440" cy="173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600" strike="noStrike">
                <a:solidFill>
                  <a:srgbClr val="262626"/>
                </a:solidFill>
                <a:latin typeface="Arial"/>
                <a:ea typeface="Arial"/>
                <a:cs typeface="Arial"/>
                <a:sym typeface="Arial"/>
              </a:rPr>
              <a:t>The Torah shrine of Dura Europos. A shell decorates the roof of the niche. Above the niche is a painting of a two-doored ark, also surmounted with a shell. On the left is a lulav and etrog, and a three-footed menorah. On the right is an unusual portrayal of the binding of Isaac. The figures all have their backs to us; their heads are black blots. A ram stands under a tree, waiang to be substituted for Isaac. Above the ram is Abraham in a white robe holding an upraised knife; only his buttock is outlined. To the left is the child Isaac on the altar. At the top is another figure, back turned to us, inside a tent. Is this Sarah waiting below, Abraham’s servant, or another picture of Abraham himself? To the left of the tent is the hand of God telling Abraham to lay not his hand on his son.</a:t>
            </a:r>
            <a:endParaRPr b="0" sz="1600" strike="noStrike">
              <a:solidFill>
                <a:srgbClr val="262626"/>
              </a:solidFill>
              <a:latin typeface="Book Antiqua"/>
              <a:ea typeface="Book Antiqua"/>
              <a:cs typeface="Book Antiqua"/>
              <a:sym typeface="Book Antiqua"/>
            </a:endParaRPr>
          </a:p>
        </p:txBody>
      </p:sp>
      <p:pic>
        <p:nvPicPr>
          <p:cNvPr id="675" name="Google Shape;675;p121"/>
          <p:cNvPicPr preferRelativeResize="0"/>
          <p:nvPr/>
        </p:nvPicPr>
        <p:blipFill rotWithShape="1">
          <a:blip r:embed="rId3">
            <a:alphaModFix/>
          </a:blip>
          <a:srcRect b="67220" l="0" r="0" t="0"/>
          <a:stretch/>
        </p:blipFill>
        <p:spPr>
          <a:xfrm>
            <a:off x="4495680" y="1828800"/>
            <a:ext cx="4532760" cy="3318840"/>
          </a:xfrm>
          <a:prstGeom prst="rect">
            <a:avLst/>
          </a:prstGeom>
          <a:noFill/>
          <a:ln>
            <a:noFill/>
          </a:ln>
        </p:spPr>
      </p:pic>
      <p:sp>
        <p:nvSpPr>
          <p:cNvPr id="676" name="Google Shape;676;p121"/>
          <p:cNvSpPr/>
          <p:nvPr/>
        </p:nvSpPr>
        <p:spPr>
          <a:xfrm>
            <a:off x="4663440" y="5394960"/>
            <a:ext cx="4114800" cy="4856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300" strike="noStrike">
                <a:solidFill>
                  <a:srgbClr val="000000"/>
                </a:solidFill>
                <a:latin typeface="Arial"/>
                <a:ea typeface="Arial"/>
                <a:cs typeface="Arial"/>
                <a:sym typeface="Arial"/>
              </a:rPr>
              <a:t>Biblical Archaeology Review 6:4, July/August 1980</a:t>
            </a:r>
            <a:endParaRPr b="0" sz="13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300" strike="noStrike">
                <a:solidFill>
                  <a:srgbClr val="CC5E28"/>
                </a:solidFill>
                <a:latin typeface="Arial"/>
                <a:ea typeface="Arial"/>
                <a:cs typeface="Arial"/>
                <a:sym typeface="Arial"/>
              </a:rPr>
              <a:t>Books in Brief</a:t>
            </a:r>
            <a:endParaRPr b="0" sz="1300" strike="noStrike">
              <a:latin typeface="Arial"/>
              <a:ea typeface="Arial"/>
              <a:cs typeface="Arial"/>
              <a:sym typeface="Arial"/>
            </a:endParaRPr>
          </a:p>
        </p:txBody>
      </p:sp>
      <p:sp>
        <p:nvSpPr>
          <p:cNvPr id="677" name="Google Shape;677;p121"/>
          <p:cNvSpPr/>
          <p:nvPr/>
        </p:nvSpPr>
        <p:spPr>
          <a:xfrm>
            <a:off x="4937760" y="5943600"/>
            <a:ext cx="3749040" cy="6836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300" strike="noStrike">
                <a:solidFill>
                  <a:srgbClr val="000000"/>
                </a:solidFill>
                <a:latin typeface="Arial"/>
                <a:ea typeface="Arial"/>
                <a:cs typeface="Arial"/>
                <a:sym typeface="Arial"/>
              </a:rPr>
              <a:t>Biblical Archaeology Review 42:1, January/February 2016</a:t>
            </a:r>
            <a:endParaRPr b="0" sz="13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300" strike="noStrike">
                <a:solidFill>
                  <a:srgbClr val="CC5E28"/>
                </a:solidFill>
                <a:latin typeface="Arial"/>
                <a:ea typeface="Arial"/>
                <a:cs typeface="Arial"/>
                <a:sym typeface="Arial"/>
              </a:rPr>
              <a:t>A Temple’s Golden Anniversary</a:t>
            </a:r>
            <a:endParaRPr b="0" sz="1300"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122"/>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n-US" sz="5400" strike="noStrike">
                <a:solidFill>
                  <a:srgbClr val="046380"/>
                </a:solidFill>
                <a:latin typeface="Arial"/>
                <a:ea typeface="Arial"/>
                <a:cs typeface="Arial"/>
                <a:sym typeface="Arial"/>
              </a:rPr>
              <a:t>Oldest Gospel</a:t>
            </a:r>
            <a:endParaRPr b="0" sz="5400" strike="noStrike">
              <a:solidFill>
                <a:srgbClr val="000000"/>
              </a:solidFill>
              <a:latin typeface="Book Antiqua"/>
              <a:ea typeface="Book Antiqua"/>
              <a:cs typeface="Book Antiqua"/>
              <a:sym typeface="Book Antiqua"/>
            </a:endParaRPr>
          </a:p>
        </p:txBody>
      </p:sp>
      <p:pic>
        <p:nvPicPr>
          <p:cNvPr id="684" name="Google Shape;684;p122"/>
          <p:cNvPicPr preferRelativeResize="0"/>
          <p:nvPr/>
        </p:nvPicPr>
        <p:blipFill rotWithShape="1">
          <a:blip r:embed="rId3">
            <a:alphaModFix/>
          </a:blip>
          <a:srcRect b="0" l="0" r="0" t="0"/>
          <a:stretch/>
        </p:blipFill>
        <p:spPr>
          <a:xfrm>
            <a:off x="457200" y="1600200"/>
            <a:ext cx="4343040" cy="4419360"/>
          </a:xfrm>
          <a:prstGeom prst="rect">
            <a:avLst/>
          </a:prstGeom>
          <a:noFill/>
          <a:ln>
            <a:noFill/>
          </a:ln>
        </p:spPr>
      </p:pic>
      <p:sp>
        <p:nvSpPr>
          <p:cNvPr id="685" name="Google Shape;685;p122"/>
          <p:cNvSpPr/>
          <p:nvPr/>
        </p:nvSpPr>
        <p:spPr>
          <a:xfrm>
            <a:off x="2834640" y="6126480"/>
            <a:ext cx="374904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Bible Review 18:3, June 2002</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The 34 Gospels</a:t>
            </a:r>
            <a:endParaRPr b="0" sz="1800" strike="noStrike">
              <a:latin typeface="Arial"/>
              <a:ea typeface="Arial"/>
              <a:cs typeface="Arial"/>
              <a:sym typeface="Arial"/>
            </a:endParaRPr>
          </a:p>
        </p:txBody>
      </p:sp>
      <p:sp>
        <p:nvSpPr>
          <p:cNvPr id="686" name="Google Shape;686;p122"/>
          <p:cNvSpPr txBox="1"/>
          <p:nvPr/>
        </p:nvSpPr>
        <p:spPr>
          <a:xfrm>
            <a:off x="4800240" y="1481400"/>
            <a:ext cx="39780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1800" strike="noStrike">
                <a:solidFill>
                  <a:srgbClr val="262626"/>
                </a:solidFill>
                <a:latin typeface="Arial"/>
                <a:ea typeface="Arial"/>
                <a:cs typeface="Arial"/>
                <a:sym typeface="Arial"/>
              </a:rPr>
              <a:t>The oldest gospels. Dating to about 140 A.D., this tiny fragment from the Gospel of John (both sides, shown here) and five fragments from the noncanonical Egerton Gospel (one leaf is shown in the previous photo) are two of the three oldest extant Christian texts. (The third is the fragmentary Coptic Gospel of Thomas, not shown.)</a:t>
            </a:r>
            <a:endParaRPr b="0" sz="1800" strike="noStrike">
              <a:solidFill>
                <a:srgbClr val="262626"/>
              </a:solidFill>
              <a:latin typeface="Book Antiqua"/>
              <a:ea typeface="Book Antiqua"/>
              <a:cs typeface="Book Antiqua"/>
              <a:sym typeface="Book Antiqua"/>
            </a:endParaRPr>
          </a:p>
          <a:p>
            <a:pPr indent="0" lvl="0" marL="0" marR="0" rtl="0" algn="l">
              <a:lnSpc>
                <a:spcPct val="100000"/>
              </a:lnSpc>
              <a:spcBef>
                <a:spcPts val="400"/>
              </a:spcBef>
              <a:spcAft>
                <a:spcPts val="0"/>
              </a:spcAft>
              <a:buNone/>
            </a:pPr>
            <a:r>
              <a:t/>
            </a:r>
            <a:endParaRPr b="0" sz="1800" strike="noStrike">
              <a:solidFill>
                <a:srgbClr val="262626"/>
              </a:solidFill>
              <a:latin typeface="Book Antiqua"/>
              <a:ea typeface="Book Antiqua"/>
              <a:cs typeface="Book Antiqua"/>
              <a:sym typeface="Book Antiqua"/>
            </a:endParaRPr>
          </a:p>
          <a:p>
            <a:pPr indent="0" lvl="0" marL="0" marR="0" rtl="0" algn="l">
              <a:lnSpc>
                <a:spcPct val="100000"/>
              </a:lnSpc>
              <a:spcBef>
                <a:spcPts val="400"/>
              </a:spcBef>
              <a:spcAft>
                <a:spcPts val="0"/>
              </a:spcAft>
              <a:buNone/>
            </a:pPr>
            <a:r>
              <a:rPr b="0" lang="en-US" sz="1800" strike="noStrike">
                <a:solidFill>
                  <a:srgbClr val="262626"/>
                </a:solidFill>
                <a:latin typeface="Arial"/>
                <a:ea typeface="Arial"/>
                <a:cs typeface="Arial"/>
                <a:sym typeface="Arial"/>
              </a:rPr>
              <a:t>Measuring only 3.4-inches tall, the canonical fragment above includes Greek text from John 18:31–33 (left) and 18:37–38 (right), in which Pilate is questioning Jesus.</a:t>
            </a:r>
            <a:endParaRPr b="0" sz="1800" strike="noStrike">
              <a:solidFill>
                <a:srgbClr val="262626"/>
              </a:solidFill>
              <a:latin typeface="Book Antiqua"/>
              <a:ea typeface="Book Antiqua"/>
              <a:cs typeface="Book Antiqua"/>
              <a:sym typeface="Book Antiqu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23"/>
          <p:cNvSpPr txBox="1"/>
          <p:nvPr/>
        </p:nvSpPr>
        <p:spPr>
          <a:xfrm>
            <a:off x="688320" y="5702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The Gospel of Thomas</a:t>
            </a:r>
            <a:endParaRPr b="0" sz="4800" strike="noStrike">
              <a:solidFill>
                <a:srgbClr val="000000"/>
              </a:solidFill>
              <a:latin typeface="Book Antiqua"/>
              <a:ea typeface="Book Antiqua"/>
              <a:cs typeface="Book Antiqua"/>
              <a:sym typeface="Book Antiqua"/>
            </a:endParaRPr>
          </a:p>
        </p:txBody>
      </p:sp>
      <p:pic>
        <p:nvPicPr>
          <p:cNvPr id="692" name="Google Shape;692;p123"/>
          <p:cNvPicPr preferRelativeResize="0"/>
          <p:nvPr/>
        </p:nvPicPr>
        <p:blipFill rotWithShape="1">
          <a:blip r:embed="rId3">
            <a:alphaModFix/>
          </a:blip>
          <a:srcRect b="0" l="0" r="0" t="0"/>
          <a:stretch/>
        </p:blipFill>
        <p:spPr>
          <a:xfrm>
            <a:off x="786600" y="1881720"/>
            <a:ext cx="2755800" cy="4764960"/>
          </a:xfrm>
          <a:prstGeom prst="rect">
            <a:avLst/>
          </a:prstGeom>
          <a:noFill/>
          <a:ln>
            <a:noFill/>
          </a:ln>
        </p:spPr>
      </p:pic>
      <p:sp>
        <p:nvSpPr>
          <p:cNvPr id="693" name="Google Shape;693;p123"/>
          <p:cNvSpPr txBox="1"/>
          <p:nvPr/>
        </p:nvSpPr>
        <p:spPr>
          <a:xfrm>
            <a:off x="3794400" y="1920240"/>
            <a:ext cx="498384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200" strike="noStrike">
                <a:solidFill>
                  <a:srgbClr val="262626"/>
                </a:solidFill>
                <a:latin typeface="Arial"/>
                <a:ea typeface="Arial"/>
                <a:cs typeface="Arial"/>
                <a:sym typeface="Arial"/>
              </a:rPr>
              <a:t>“THE GOSPEL ACCORDING TO THOMAS” appears in larger letters and indented at the end of a complete Coptic translation of 114 sayings of Jesus found near Nag Hammadi. In this period it was more common to write titles at the end than at the beginning. The Nag Hammadi Library now resides at the Coptic Museum in Cairo, Egypt.</a:t>
            </a:r>
            <a:endParaRPr b="0" sz="2200" strike="noStrike">
              <a:solidFill>
                <a:srgbClr val="262626"/>
              </a:solidFill>
              <a:latin typeface="Book Antiqua"/>
              <a:ea typeface="Book Antiqua"/>
              <a:cs typeface="Book Antiqua"/>
              <a:sym typeface="Book Antiqua"/>
            </a:endParaRPr>
          </a:p>
        </p:txBody>
      </p:sp>
      <p:sp>
        <p:nvSpPr>
          <p:cNvPr id="694" name="Google Shape;694;p123"/>
          <p:cNvSpPr/>
          <p:nvPr/>
        </p:nvSpPr>
        <p:spPr>
          <a:xfrm>
            <a:off x="3840480" y="5672520"/>
            <a:ext cx="4754880" cy="9126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41:4, July/August 2015</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The Gospel of Thomas: Jesus Said What?</a:t>
            </a:r>
            <a:endParaRPr b="0" sz="180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95"/>
          <p:cNvSpPr txBox="1"/>
          <p:nvPr/>
        </p:nvSpPr>
        <p:spPr>
          <a:xfrm>
            <a:off x="4952880" y="357480"/>
            <a:ext cx="419076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i="0" lang="en-US" sz="4800" u="none" cap="none" strike="noStrike">
                <a:solidFill>
                  <a:srgbClr val="046380"/>
                </a:solidFill>
                <a:latin typeface="Arial"/>
                <a:ea typeface="Arial"/>
                <a:cs typeface="Arial"/>
                <a:sym typeface="Arial"/>
              </a:rPr>
              <a:t>Pontius Pilate</a:t>
            </a:r>
            <a:endParaRPr b="0" i="0" sz="4800" u="none" cap="none" strike="noStrike">
              <a:solidFill>
                <a:srgbClr val="000000"/>
              </a:solidFill>
              <a:latin typeface="Book Antiqua"/>
              <a:ea typeface="Book Antiqua"/>
              <a:cs typeface="Book Antiqua"/>
              <a:sym typeface="Book Antiqua"/>
            </a:endParaRPr>
          </a:p>
        </p:txBody>
      </p:sp>
      <p:pic>
        <p:nvPicPr>
          <p:cNvPr id="437" name="Google Shape;437;p95"/>
          <p:cNvPicPr preferRelativeResize="0"/>
          <p:nvPr/>
        </p:nvPicPr>
        <p:blipFill rotWithShape="1">
          <a:blip r:embed="rId3">
            <a:alphaModFix/>
          </a:blip>
          <a:srcRect b="0" l="0" r="0" t="0"/>
          <a:stretch/>
        </p:blipFill>
        <p:spPr>
          <a:xfrm>
            <a:off x="235440" y="144000"/>
            <a:ext cx="4912560" cy="5712120"/>
          </a:xfrm>
          <a:prstGeom prst="rect">
            <a:avLst/>
          </a:prstGeom>
          <a:noFill/>
          <a:ln>
            <a:noFill/>
          </a:ln>
        </p:spPr>
      </p:pic>
      <p:sp>
        <p:nvSpPr>
          <p:cNvPr id="438" name="Google Shape;438;p95"/>
          <p:cNvSpPr/>
          <p:nvPr/>
        </p:nvSpPr>
        <p:spPr>
          <a:xfrm>
            <a:off x="5212080" y="1680120"/>
            <a:ext cx="3749040" cy="5578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The Pilate Stone presents Pontius Pilate as the Roman prefect of Judea. His dedication of a structure in honor of Tiberius fits with the picture of Pilate as a proponent of the Roman imperial cult in Judea. It may also demonstrate the governor’s personal reverence for the emperor, putting in a new light the words shouted at Pilate during Jesus’ trial: “If you release this man, you are no friend of the emperor” (John 19:12).</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latin typeface="Arial"/>
              <a:ea typeface="Arial"/>
              <a:cs typeface="Arial"/>
              <a:sym typeface="Arial"/>
            </a:endParaRPr>
          </a:p>
        </p:txBody>
      </p:sp>
      <p:sp>
        <p:nvSpPr>
          <p:cNvPr id="439" name="Google Shape;439;p95"/>
          <p:cNvSpPr/>
          <p:nvPr/>
        </p:nvSpPr>
        <p:spPr>
          <a:xfrm>
            <a:off x="731520" y="5947200"/>
            <a:ext cx="3657600" cy="8197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43:4, July/August 2017</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Pontius Pilate</a:t>
            </a:r>
            <a:endParaRPr b="0" i="0" sz="16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96"/>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046380"/>
                </a:solidFill>
                <a:latin typeface="Arial"/>
                <a:ea typeface="Arial"/>
                <a:cs typeface="Arial"/>
                <a:sym typeface="Arial"/>
              </a:rPr>
              <a:t>Tacitus Writes of The Christians</a:t>
            </a:r>
            <a:endParaRPr b="0" i="0" sz="4000" u="none" cap="none" strike="noStrike">
              <a:solidFill>
                <a:srgbClr val="000000"/>
              </a:solidFill>
              <a:latin typeface="Book Antiqua"/>
              <a:ea typeface="Book Antiqua"/>
              <a:cs typeface="Book Antiqua"/>
              <a:sym typeface="Book Antiqua"/>
            </a:endParaRPr>
          </a:p>
        </p:txBody>
      </p:sp>
      <p:pic>
        <p:nvPicPr>
          <p:cNvPr id="445" name="Google Shape;445;p96"/>
          <p:cNvPicPr preferRelativeResize="0"/>
          <p:nvPr/>
        </p:nvPicPr>
        <p:blipFill rotWithShape="1">
          <a:blip r:embed="rId3">
            <a:alphaModFix/>
          </a:blip>
          <a:srcRect b="0" l="0" r="0" t="0"/>
          <a:stretch/>
        </p:blipFill>
        <p:spPr>
          <a:xfrm>
            <a:off x="5024520" y="1737360"/>
            <a:ext cx="3569400" cy="4064040"/>
          </a:xfrm>
          <a:prstGeom prst="rect">
            <a:avLst/>
          </a:prstGeom>
          <a:noFill/>
          <a:ln>
            <a:noFill/>
          </a:ln>
        </p:spPr>
      </p:pic>
      <p:sp>
        <p:nvSpPr>
          <p:cNvPr id="446" name="Google Shape;446;p96"/>
          <p:cNvSpPr/>
          <p:nvPr/>
        </p:nvSpPr>
        <p:spPr>
          <a:xfrm>
            <a:off x="457200" y="1652040"/>
            <a:ext cx="4567320" cy="43585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Book XV of Tacitus’s Annals is preserved in the 11th–12th-century Codex Mediceus II, a collection of medieval manuscripts now housed in the Biblioteca Medicea Laurenziana in Florence, Italy, along with other manuscripts and books that belonged to the Medici family. Highlighted above is the Latin text reading “… whom the crowd called ‘Chrestians.’ The founder of this name, Christ, had been executed in the reign of Tiberius by the procurator Pontius Pilate …”</a:t>
            </a:r>
            <a:endParaRPr b="0" i="0" sz="2000" u="none" cap="none" strike="noStrike">
              <a:latin typeface="Arial"/>
              <a:ea typeface="Arial"/>
              <a:cs typeface="Arial"/>
              <a:sym typeface="Arial"/>
            </a:endParaRPr>
          </a:p>
        </p:txBody>
      </p:sp>
      <p:sp>
        <p:nvSpPr>
          <p:cNvPr id="447" name="Google Shape;447;p96"/>
          <p:cNvSpPr/>
          <p:nvPr/>
        </p:nvSpPr>
        <p:spPr>
          <a:xfrm>
            <a:off x="1737360" y="6035040"/>
            <a:ext cx="585216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41:1, January/February 2015</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Did Jesus Exist? Searching for Evidence Beyond the Bible</a:t>
            </a:r>
            <a:endParaRPr b="0" i="0" sz="16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97"/>
          <p:cNvSpPr txBox="1"/>
          <p:nvPr/>
        </p:nvSpPr>
        <p:spPr>
          <a:xfrm>
            <a:off x="548640" y="777600"/>
            <a:ext cx="482688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5400" u="none" cap="none" strike="noStrike">
                <a:solidFill>
                  <a:srgbClr val="046380"/>
                </a:solidFill>
                <a:latin typeface="Arial"/>
                <a:ea typeface="Arial"/>
                <a:cs typeface="Arial"/>
                <a:sym typeface="Arial"/>
              </a:rPr>
              <a:t>Qumran Phylactery </a:t>
            </a:r>
            <a:endParaRPr b="0" i="0" sz="5400" u="none" cap="none" strike="noStrike">
              <a:solidFill>
                <a:srgbClr val="000000"/>
              </a:solidFill>
              <a:latin typeface="Book Antiqua"/>
              <a:ea typeface="Book Antiqua"/>
              <a:cs typeface="Book Antiqua"/>
              <a:sym typeface="Book Antiqua"/>
            </a:endParaRPr>
          </a:p>
        </p:txBody>
      </p:sp>
      <p:pic>
        <p:nvPicPr>
          <p:cNvPr id="454" name="Google Shape;454;p97"/>
          <p:cNvPicPr preferRelativeResize="0"/>
          <p:nvPr/>
        </p:nvPicPr>
        <p:blipFill rotWithShape="1">
          <a:blip r:embed="rId3">
            <a:alphaModFix/>
          </a:blip>
          <a:srcRect b="0" l="0" r="0" t="0"/>
          <a:stretch/>
        </p:blipFill>
        <p:spPr>
          <a:xfrm>
            <a:off x="5943600" y="182880"/>
            <a:ext cx="1686960" cy="2427120"/>
          </a:xfrm>
          <a:prstGeom prst="rect">
            <a:avLst/>
          </a:prstGeom>
          <a:noFill/>
          <a:ln>
            <a:noFill/>
          </a:ln>
        </p:spPr>
      </p:pic>
      <p:sp>
        <p:nvSpPr>
          <p:cNvPr id="455" name="Google Shape;455;p97"/>
          <p:cNvSpPr/>
          <p:nvPr/>
        </p:nvSpPr>
        <p:spPr>
          <a:xfrm>
            <a:off x="274320" y="2651760"/>
            <a:ext cx="8503920" cy="3443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Phylactery (tefillin), found in a cave at Qumran with some of the Dead Sea Scrolls. Three of the original four scripture texts of this early first-century A.D. phylactery were found intact in their niches, thus affording unique evidence of the way the parchment slips had been folded and tied and of the material used for tying. The texts of these parchments were published by Yadin just one year after he acquired them in 1968.</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Deuteronomy 6: 6, 8</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“These commandments that I give you today are to be on your hearts... Tie them as symbols on your hands and bind them on your foreheads.”  </a:t>
            </a:r>
            <a:endParaRPr b="0" i="0" sz="2000" u="none" cap="none" strike="noStrike">
              <a:latin typeface="Arial"/>
              <a:ea typeface="Arial"/>
              <a:cs typeface="Arial"/>
              <a:sym typeface="Arial"/>
            </a:endParaRPr>
          </a:p>
        </p:txBody>
      </p:sp>
      <p:sp>
        <p:nvSpPr>
          <p:cNvPr id="456" name="Google Shape;456;p97"/>
          <p:cNvSpPr/>
          <p:nvPr/>
        </p:nvSpPr>
        <p:spPr>
          <a:xfrm>
            <a:off x="1645920" y="6092280"/>
            <a:ext cx="585216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10:5, September/October 1984</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Yigael Yadin 1917–1984</a:t>
            </a:r>
            <a:endParaRPr b="0" i="0" sz="16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98"/>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br>
              <a:rPr b="0" i="0" lang="en-US" sz="1800" u="none" cap="none" strike="noStrike"/>
            </a:br>
            <a:endParaRPr b="0" i="0" sz="1800" u="none" cap="none" strike="noStrike">
              <a:solidFill>
                <a:srgbClr val="000000"/>
              </a:solidFill>
              <a:latin typeface="Book Antiqua"/>
              <a:ea typeface="Book Antiqua"/>
              <a:cs typeface="Book Antiqua"/>
              <a:sym typeface="Book Antiqua"/>
            </a:endParaRPr>
          </a:p>
        </p:txBody>
      </p:sp>
      <p:sp>
        <p:nvSpPr>
          <p:cNvPr id="462" name="Google Shape;462;p98"/>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rgbClr val="046380"/>
                </a:solidFill>
                <a:latin typeface="Arial"/>
                <a:ea typeface="Arial"/>
                <a:cs typeface="Arial"/>
                <a:sym typeface="Arial"/>
              </a:rPr>
              <a:t>The Gabriel Stone</a:t>
            </a:r>
            <a:br>
              <a:rPr b="0" i="0" lang="en-US" sz="1800" u="none" cap="none" strike="noStrike"/>
            </a:br>
            <a:r>
              <a:rPr b="1" i="0" lang="en-US" sz="4400" u="none" cap="none" strike="noStrike">
                <a:solidFill>
                  <a:srgbClr val="046380"/>
                </a:solidFill>
                <a:latin typeface="Arial"/>
                <a:ea typeface="Arial"/>
                <a:cs typeface="Arial"/>
                <a:sym typeface="Arial"/>
              </a:rPr>
              <a:t> 1st Century BC</a:t>
            </a:r>
            <a:endParaRPr b="0" i="0" sz="4400" u="none" cap="none" strike="noStrike">
              <a:solidFill>
                <a:srgbClr val="000000"/>
              </a:solidFill>
              <a:latin typeface="Book Antiqua"/>
              <a:ea typeface="Book Antiqua"/>
              <a:cs typeface="Book Antiqua"/>
              <a:sym typeface="Book Antiqua"/>
            </a:endParaRPr>
          </a:p>
        </p:txBody>
      </p:sp>
      <p:pic>
        <p:nvPicPr>
          <p:cNvPr id="463" name="Google Shape;463;p98"/>
          <p:cNvPicPr preferRelativeResize="0"/>
          <p:nvPr/>
        </p:nvPicPr>
        <p:blipFill rotWithShape="1">
          <a:blip r:embed="rId3">
            <a:alphaModFix/>
          </a:blip>
          <a:srcRect b="0" l="0" r="0" t="0"/>
          <a:stretch/>
        </p:blipFill>
        <p:spPr>
          <a:xfrm>
            <a:off x="6750000" y="1554480"/>
            <a:ext cx="2119680" cy="5047200"/>
          </a:xfrm>
          <a:prstGeom prst="rect">
            <a:avLst/>
          </a:prstGeom>
          <a:noFill/>
          <a:ln>
            <a:noFill/>
          </a:ln>
        </p:spPr>
      </p:pic>
      <p:sp>
        <p:nvSpPr>
          <p:cNvPr id="464" name="Google Shape;464;p98"/>
          <p:cNvSpPr/>
          <p:nvPr/>
        </p:nvSpPr>
        <p:spPr>
          <a:xfrm>
            <a:off x="365760" y="1588680"/>
            <a:ext cx="6309360" cy="46634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In addition to the name Gabriel, the composition refers to the “messenger (or angel) Michael,” who is mentioned in Daniel 10:13, in the New Testament (Revelation 12:7 and Jude 9) and in extra-Biblical sources like Enoch and the Dead Sea Scroll known as the War Scroll (1QM). In these extra-Biblical sources Michael is frequently mentioned together with Gabriel. It is difficult to be more specific, but it does suggest that the text as a whole is apocalyptic (referring to the end of days), as these are clearly apocalyptic figures. We may conjecture that a rivalry between two messianic groups is involved. There seems to be no doubt that the composer of this text belongs to the group supporting the Davidic messiah.</a:t>
            </a:r>
            <a:endParaRPr b="0" i="0" sz="2000" u="none" cap="none" strike="noStrike">
              <a:latin typeface="Arial"/>
              <a:ea typeface="Arial"/>
              <a:cs typeface="Arial"/>
              <a:sym typeface="Arial"/>
            </a:endParaRPr>
          </a:p>
        </p:txBody>
      </p:sp>
      <p:sp>
        <p:nvSpPr>
          <p:cNvPr id="465" name="Google Shape;465;p98"/>
          <p:cNvSpPr/>
          <p:nvPr/>
        </p:nvSpPr>
        <p:spPr>
          <a:xfrm>
            <a:off x="640080" y="6246720"/>
            <a:ext cx="5852160" cy="5158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Biblical Archaeology Review 34:1, January/February 2008</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CC5E28"/>
                </a:solidFill>
                <a:latin typeface="Arial"/>
                <a:ea typeface="Arial"/>
                <a:cs typeface="Arial"/>
                <a:sym typeface="Arial"/>
              </a:rPr>
              <a:t>A New Dead Sea Scroll in Stone?</a:t>
            </a:r>
            <a:endParaRPr b="0" i="0" sz="14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99"/>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rgbClr val="046380"/>
                </a:solidFill>
                <a:latin typeface="Arial"/>
                <a:ea typeface="Arial"/>
                <a:cs typeface="Arial"/>
                <a:sym typeface="Arial"/>
              </a:rPr>
              <a:t>“Son of God” Text from the Dead Sea Scrolls</a:t>
            </a:r>
            <a:endParaRPr b="0" i="0" sz="4400" u="none" cap="none" strike="noStrike">
              <a:solidFill>
                <a:srgbClr val="000000"/>
              </a:solidFill>
              <a:latin typeface="Book Antiqua"/>
              <a:ea typeface="Book Antiqua"/>
              <a:cs typeface="Book Antiqua"/>
              <a:sym typeface="Book Antiqua"/>
            </a:endParaRPr>
          </a:p>
        </p:txBody>
      </p:sp>
      <p:pic>
        <p:nvPicPr>
          <p:cNvPr id="471" name="Google Shape;471;p99"/>
          <p:cNvPicPr preferRelativeResize="0"/>
          <p:nvPr/>
        </p:nvPicPr>
        <p:blipFill rotWithShape="1">
          <a:blip r:embed="rId3">
            <a:alphaModFix/>
          </a:blip>
          <a:srcRect b="0" l="0" r="0" t="0"/>
          <a:stretch/>
        </p:blipFill>
        <p:spPr>
          <a:xfrm>
            <a:off x="4571640" y="1711080"/>
            <a:ext cx="4206600" cy="2712960"/>
          </a:xfrm>
          <a:prstGeom prst="rect">
            <a:avLst/>
          </a:prstGeom>
          <a:noFill/>
          <a:ln>
            <a:noFill/>
          </a:ln>
        </p:spPr>
      </p:pic>
      <p:sp>
        <p:nvSpPr>
          <p:cNvPr id="472" name="Google Shape;472;p99"/>
          <p:cNvSpPr/>
          <p:nvPr/>
        </p:nvSpPr>
        <p:spPr>
          <a:xfrm>
            <a:off x="822960" y="6098040"/>
            <a:ext cx="740664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Bible Review 9:3, June 1993</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A Pre-Christian “Son of God” Among the Dead Sea Scrolls</a:t>
            </a:r>
            <a:endParaRPr b="0" i="0" sz="1600" u="none" cap="none" strike="noStrike">
              <a:latin typeface="Arial"/>
              <a:ea typeface="Arial"/>
              <a:cs typeface="Arial"/>
              <a:sym typeface="Arial"/>
            </a:endParaRPr>
          </a:p>
        </p:txBody>
      </p:sp>
      <p:sp>
        <p:nvSpPr>
          <p:cNvPr id="473" name="Google Shape;473;p99"/>
          <p:cNvSpPr/>
          <p:nvPr/>
        </p:nvSpPr>
        <p:spPr>
          <a:xfrm>
            <a:off x="365760" y="1828800"/>
            <a:ext cx="4205880" cy="2523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The ‘Son of God’ text, one of the Dead Sea Scroll fragments found in Qumran Cave 4, consists of two columns of nine lines each in the Aramaic language. We lack the beginnings of the lines in the first column, which has been damaged on the right (Aramaic, like Hebrew, is read from right to left). The second column ends in mid-sentence, so the document originally must have possessed at least a third column.</a:t>
            </a:r>
            <a:endParaRPr b="0" i="0" sz="1600" u="none" cap="none" strike="noStrike">
              <a:latin typeface="Arial"/>
              <a:ea typeface="Arial"/>
              <a:cs typeface="Arial"/>
              <a:sym typeface="Arial"/>
            </a:endParaRPr>
          </a:p>
        </p:txBody>
      </p:sp>
      <p:sp>
        <p:nvSpPr>
          <p:cNvPr id="474" name="Google Shape;474;p99"/>
          <p:cNvSpPr txBox="1"/>
          <p:nvPr/>
        </p:nvSpPr>
        <p:spPr>
          <a:xfrm>
            <a:off x="365760" y="4575960"/>
            <a:ext cx="8412480" cy="1733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This text, dated to the late first century B.C.E., has extraordinary parallels to the annunciation scene in the Gospel of Luke (Luke 1:31–35), including use of the titles “Son of God” and “Son of the Most High,” the earliest known references to these terms in a messianic context. These parallels strongly suggest a relationship between this Qumran text and the later Gospel text, if not a direct dependence, then a dependence on a common tradition.</a:t>
            </a:r>
            <a:endParaRPr b="0" i="0" sz="16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100"/>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rgbClr val="046380"/>
                </a:solidFill>
                <a:latin typeface="Arial"/>
                <a:ea typeface="Arial"/>
                <a:cs typeface="Arial"/>
                <a:sym typeface="Arial"/>
              </a:rPr>
              <a:t>Paul’s First Convert on Cyprus</a:t>
            </a:r>
            <a:endParaRPr b="0" i="0" sz="4400" u="none" cap="none" strike="noStrike">
              <a:solidFill>
                <a:srgbClr val="000000"/>
              </a:solidFill>
              <a:latin typeface="Book Antiqua"/>
              <a:ea typeface="Book Antiqua"/>
              <a:cs typeface="Book Antiqua"/>
              <a:sym typeface="Book Antiqua"/>
            </a:endParaRPr>
          </a:p>
        </p:txBody>
      </p:sp>
      <p:pic>
        <p:nvPicPr>
          <p:cNvPr id="480" name="Google Shape;480;p100"/>
          <p:cNvPicPr preferRelativeResize="0"/>
          <p:nvPr/>
        </p:nvPicPr>
        <p:blipFill rotWithShape="1">
          <a:blip r:embed="rId3">
            <a:alphaModFix/>
          </a:blip>
          <a:srcRect b="0" l="0" r="0" t="0"/>
          <a:stretch/>
        </p:blipFill>
        <p:spPr>
          <a:xfrm>
            <a:off x="4348440" y="1721880"/>
            <a:ext cx="4287960" cy="3215880"/>
          </a:xfrm>
          <a:prstGeom prst="rect">
            <a:avLst/>
          </a:prstGeom>
          <a:noFill/>
          <a:ln>
            <a:noFill/>
          </a:ln>
        </p:spPr>
      </p:pic>
      <p:sp>
        <p:nvSpPr>
          <p:cNvPr id="481" name="Google Shape;481;p100"/>
          <p:cNvSpPr txBox="1"/>
          <p:nvPr/>
        </p:nvSpPr>
        <p:spPr>
          <a:xfrm>
            <a:off x="640080" y="1741320"/>
            <a:ext cx="3708360" cy="4819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Paul’s first convert on Cyprus. The name of the Roman governor of Cyprus, Sergius Paulus, and his title, proconsul, were found inscribed on this stone near Paphos in Cyprus, where, according to Acts 13:7, Paul converted him to Christianity during his first missionary visit. The name is also attested on a second stone found in Rome (not shown), where the governor apparently returned when his term had expired.</a:t>
            </a:r>
            <a:endParaRPr b="0" i="0" sz="2000" u="none" cap="none" strike="noStrike">
              <a:latin typeface="Arial"/>
              <a:ea typeface="Arial"/>
              <a:cs typeface="Arial"/>
              <a:sym typeface="Arial"/>
            </a:endParaRPr>
          </a:p>
        </p:txBody>
      </p:sp>
      <p:sp>
        <p:nvSpPr>
          <p:cNvPr id="482" name="Google Shape;482;p100"/>
          <p:cNvSpPr/>
          <p:nvPr/>
        </p:nvSpPr>
        <p:spPr>
          <a:xfrm>
            <a:off x="4937760" y="5276520"/>
            <a:ext cx="3383280" cy="13071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28:6, November/December 2002</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The Short List: The New Testament Figures Known to History</a:t>
            </a:r>
            <a:endParaRPr b="0" i="0" sz="1600" u="none" cap="none"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